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638" r:id="rId2"/>
    <p:sldId id="639" r:id="rId3"/>
    <p:sldId id="747" r:id="rId4"/>
    <p:sldId id="748" r:id="rId5"/>
    <p:sldId id="749" r:id="rId6"/>
    <p:sldId id="751" r:id="rId7"/>
    <p:sldId id="752" r:id="rId8"/>
    <p:sldId id="754" r:id="rId9"/>
    <p:sldId id="753" r:id="rId10"/>
    <p:sldId id="750" r:id="rId11"/>
    <p:sldId id="708" r:id="rId12"/>
    <p:sldId id="711" r:id="rId13"/>
    <p:sldId id="701" r:id="rId14"/>
    <p:sldId id="709" r:id="rId15"/>
    <p:sldId id="702" r:id="rId16"/>
    <p:sldId id="705" r:id="rId17"/>
    <p:sldId id="712" r:id="rId18"/>
    <p:sldId id="713" r:id="rId19"/>
    <p:sldId id="715" r:id="rId20"/>
    <p:sldId id="710" r:id="rId21"/>
    <p:sldId id="725" r:id="rId22"/>
    <p:sldId id="714" r:id="rId23"/>
    <p:sldId id="717" r:id="rId24"/>
    <p:sldId id="716" r:id="rId25"/>
    <p:sldId id="726" r:id="rId26"/>
    <p:sldId id="727" r:id="rId27"/>
    <p:sldId id="728" r:id="rId28"/>
    <p:sldId id="729" r:id="rId29"/>
    <p:sldId id="730" r:id="rId30"/>
    <p:sldId id="731" r:id="rId31"/>
    <p:sldId id="732" r:id="rId32"/>
    <p:sldId id="733" r:id="rId33"/>
    <p:sldId id="734" r:id="rId34"/>
    <p:sldId id="735" r:id="rId35"/>
    <p:sldId id="736" r:id="rId36"/>
    <p:sldId id="737" r:id="rId37"/>
    <p:sldId id="329" r:id="rId3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FF00"/>
    <a:srgbClr val="3399FF"/>
    <a:srgbClr val="0097CC"/>
    <a:srgbClr val="FFCCFF"/>
    <a:srgbClr val="FF7C80"/>
    <a:srgbClr val="DCFCF6"/>
    <a:srgbClr val="4D4D4D"/>
    <a:srgbClr val="33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879" autoAdjust="0"/>
  </p:normalViewPr>
  <p:slideViewPr>
    <p:cSldViewPr>
      <p:cViewPr varScale="1">
        <p:scale>
          <a:sx n="121" d="100"/>
          <a:sy n="121" d="100"/>
        </p:scale>
        <p:origin x="256" y="184"/>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2924"/>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_rels/data15.xml.rels><?xml version="1.0" encoding="UTF-8" standalone="yes"?>
<Relationships xmlns="http://schemas.openxmlformats.org/package/2006/relationships"><Relationship Id="rId1" Type="http://schemas.openxmlformats.org/officeDocument/2006/relationships/image" Target="../media/image8.gif"/></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15.xml.rels><?xml version="1.0" encoding="UTF-8" standalone="yes"?>
<Relationships xmlns="http://schemas.openxmlformats.org/package/2006/relationships"><Relationship Id="rId1" Type="http://schemas.openxmlformats.org/officeDocument/2006/relationships/image" Target="../media/image8.gif"/></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1#5">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95DE2B-2883-4A79-8177-6A553FAA0B2C}" type="doc">
      <dgm:prSet loTypeId="urn:microsoft.com/office/officeart/2005/8/layout/vList4" loCatId="list" qsTypeId="urn:microsoft.com/office/officeart/2005/8/quickstyle/3d5" qsCatId="3D" csTypeId="urn:microsoft.com/office/officeart/2005/8/colors/accent0_3" csCatId="mainScheme" phldr="1"/>
      <dgm:spPr/>
      <dgm:t>
        <a:bodyPr/>
        <a:lstStyle/>
        <a:p>
          <a:endParaRPr lang="en-US"/>
        </a:p>
      </dgm:t>
    </dgm:pt>
    <dgm:pt modelId="{87BADCB7-CF0D-40B4-82A8-58FA1B985226}">
      <dgm:prSet custT="1"/>
      <dgm:spPr/>
      <dgm:t>
        <a:bodyPr/>
        <a:lstStyle/>
        <a:p>
          <a:pPr algn="ctr" rtl="1"/>
          <a:endParaRPr lang="fa-IR" sz="4800" dirty="0">
            <a:cs typeface="B Titr" pitchFamily="2" charset="-78"/>
          </a:endParaRPr>
        </a:p>
        <a:p>
          <a:pPr algn="ctr" rtl="1"/>
          <a:r>
            <a:rPr lang="fa-IR" sz="4800" dirty="0">
              <a:cs typeface="B Titr" pitchFamily="2" charset="-78"/>
            </a:rPr>
            <a:t>هزینۀ سرمایه</a:t>
          </a:r>
          <a:endParaRPr lang="en-US" sz="4800" dirty="0">
            <a:cs typeface="B Titr" pitchFamily="2" charset="-78"/>
          </a:endParaRPr>
        </a:p>
      </dgm:t>
    </dgm:pt>
    <dgm:pt modelId="{799A61F5-D9DB-4A02-A15C-CDDC65DE8C83}" type="parTrans" cxnId="{51BE1294-5B03-4950-9657-FA917F9CA53B}">
      <dgm:prSet/>
      <dgm:spPr/>
      <dgm:t>
        <a:bodyPr/>
        <a:lstStyle/>
        <a:p>
          <a:endParaRPr lang="en-US"/>
        </a:p>
      </dgm:t>
    </dgm:pt>
    <dgm:pt modelId="{9E1D527A-1A2A-4A7B-AA2D-B727A24FBE0E}" type="sibTrans" cxnId="{51BE1294-5B03-4950-9657-FA917F9CA53B}">
      <dgm:prSet/>
      <dgm:spPr/>
      <dgm:t>
        <a:bodyPr/>
        <a:lstStyle/>
        <a:p>
          <a:endParaRPr lang="en-US"/>
        </a:p>
      </dgm:t>
    </dgm:pt>
    <dgm:pt modelId="{11D89523-E2DF-42C7-A1BE-45E7192C6F02}">
      <dgm:prSet custT="1"/>
      <dgm:spPr/>
      <dgm:t>
        <a:bodyPr/>
        <a:lstStyle/>
        <a:p>
          <a:pPr algn="r" rtl="1"/>
          <a:r>
            <a:rPr lang="fa-IR" sz="2800" dirty="0">
              <a:cs typeface="B Zar" pitchFamily="2" charset="-78"/>
            </a:rPr>
            <a:t>هزینۀ تأمین هر واحد سرمایه چقدر است؟</a:t>
          </a:r>
          <a:endParaRPr lang="en-US" sz="2800" dirty="0">
            <a:cs typeface="B Zar" pitchFamily="2" charset="-78"/>
          </a:endParaRPr>
        </a:p>
      </dgm:t>
    </dgm:pt>
    <dgm:pt modelId="{3F62CE6E-AABF-48AB-B209-A8C9F02706A5}" type="parTrans" cxnId="{1F54CDA3-0660-4D3A-A825-34DAA3AC6D71}">
      <dgm:prSet/>
      <dgm:spPr/>
      <dgm:t>
        <a:bodyPr/>
        <a:lstStyle/>
        <a:p>
          <a:endParaRPr lang="en-US"/>
        </a:p>
      </dgm:t>
    </dgm:pt>
    <dgm:pt modelId="{681A0000-FEEF-49A6-8AA1-4DA1E404C240}" type="sibTrans" cxnId="{1F54CDA3-0660-4D3A-A825-34DAA3AC6D71}">
      <dgm:prSet/>
      <dgm:spPr/>
      <dgm:t>
        <a:bodyPr/>
        <a:lstStyle/>
        <a:p>
          <a:endParaRPr lang="en-US"/>
        </a:p>
      </dgm:t>
    </dgm:pt>
    <dgm:pt modelId="{D326A1AD-82CB-4C65-B43B-FFE160C439FC}" type="pres">
      <dgm:prSet presAssocID="{9A95DE2B-2883-4A79-8177-6A553FAA0B2C}" presName="linear" presStyleCnt="0">
        <dgm:presLayoutVars>
          <dgm:dir/>
          <dgm:resizeHandles val="exact"/>
        </dgm:presLayoutVars>
      </dgm:prSet>
      <dgm:spPr/>
    </dgm:pt>
    <dgm:pt modelId="{4F826221-776A-41EC-93E7-91E46CA50425}" type="pres">
      <dgm:prSet presAssocID="{87BADCB7-CF0D-40B4-82A8-58FA1B985226}" presName="comp" presStyleCnt="0"/>
      <dgm:spPr/>
    </dgm:pt>
    <dgm:pt modelId="{F397E959-189E-4E4C-ACA8-7A68F582190F}" type="pres">
      <dgm:prSet presAssocID="{87BADCB7-CF0D-40B4-82A8-58FA1B985226}" presName="box" presStyleLbl="node1" presStyleIdx="0" presStyleCnt="1"/>
      <dgm:spPr>
        <a:prstGeom prst="doubleWave">
          <a:avLst/>
        </a:prstGeom>
      </dgm:spPr>
    </dgm:pt>
    <dgm:pt modelId="{B8BF87D3-5DAE-4A44-B6FE-D8D393E8257E}" type="pres">
      <dgm:prSet presAssocID="{87BADCB7-CF0D-40B4-82A8-58FA1B985226}" presName="img" presStyleLbl="fgImgPlace1" presStyleIdx="0" presStyleCnt="1" custScaleX="181520" custScaleY="78317" custLinFactNeighborX="22681" custLinFactNeighborY="1319"/>
      <dgm:spPr>
        <a:blipFill rotWithShape="0">
          <a:blip xmlns:r="http://schemas.openxmlformats.org/officeDocument/2006/relationships" r:embed="rId1"/>
          <a:stretch>
            <a:fillRect/>
          </a:stretch>
        </a:blipFill>
      </dgm:spPr>
    </dgm:pt>
    <dgm:pt modelId="{C0040914-401B-4B35-B34C-0F1EA52BB761}" type="pres">
      <dgm:prSet presAssocID="{87BADCB7-CF0D-40B4-82A8-58FA1B985226}" presName="text" presStyleLbl="node1" presStyleIdx="0" presStyleCnt="1">
        <dgm:presLayoutVars>
          <dgm:bulletEnabled val="1"/>
        </dgm:presLayoutVars>
      </dgm:prSet>
      <dgm:spPr/>
    </dgm:pt>
  </dgm:ptLst>
  <dgm:cxnLst>
    <dgm:cxn modelId="{21FFE411-9380-418D-B02C-DA69A4480C09}" type="presOf" srcId="{11D89523-E2DF-42C7-A1BE-45E7192C6F02}" destId="{F397E959-189E-4E4C-ACA8-7A68F582190F}" srcOrd="0" destOrd="1" presId="urn:microsoft.com/office/officeart/2005/8/layout/vList4"/>
    <dgm:cxn modelId="{F930265C-F9ED-43DA-8BF3-C0A7417699FA}" type="presOf" srcId="{11D89523-E2DF-42C7-A1BE-45E7192C6F02}" destId="{C0040914-401B-4B35-B34C-0F1EA52BB761}" srcOrd="1" destOrd="1" presId="urn:microsoft.com/office/officeart/2005/8/layout/vList4"/>
    <dgm:cxn modelId="{90055268-5CEB-4E2F-9F39-944B24D61AC1}" type="presOf" srcId="{87BADCB7-CF0D-40B4-82A8-58FA1B985226}" destId="{F397E959-189E-4E4C-ACA8-7A68F582190F}" srcOrd="0" destOrd="0" presId="urn:microsoft.com/office/officeart/2005/8/layout/vList4"/>
    <dgm:cxn modelId="{51BE1294-5B03-4950-9657-FA917F9CA53B}" srcId="{9A95DE2B-2883-4A79-8177-6A553FAA0B2C}" destId="{87BADCB7-CF0D-40B4-82A8-58FA1B985226}" srcOrd="0" destOrd="0" parTransId="{799A61F5-D9DB-4A02-A15C-CDDC65DE8C83}" sibTransId="{9E1D527A-1A2A-4A7B-AA2D-B727A24FBE0E}"/>
    <dgm:cxn modelId="{1F54CDA3-0660-4D3A-A825-34DAA3AC6D71}" srcId="{87BADCB7-CF0D-40B4-82A8-58FA1B985226}" destId="{11D89523-E2DF-42C7-A1BE-45E7192C6F02}" srcOrd="0" destOrd="0" parTransId="{3F62CE6E-AABF-48AB-B209-A8C9F02706A5}" sibTransId="{681A0000-FEEF-49A6-8AA1-4DA1E404C240}"/>
    <dgm:cxn modelId="{479AC9C8-5E96-4C46-9D2D-499B5A3E8D10}" type="presOf" srcId="{87BADCB7-CF0D-40B4-82A8-58FA1B985226}" destId="{C0040914-401B-4B35-B34C-0F1EA52BB761}" srcOrd="1" destOrd="0" presId="urn:microsoft.com/office/officeart/2005/8/layout/vList4"/>
    <dgm:cxn modelId="{E1FAE7D9-CD73-4E7D-B379-9A299AD87EA5}" type="presOf" srcId="{9A95DE2B-2883-4A79-8177-6A553FAA0B2C}" destId="{D326A1AD-82CB-4C65-B43B-FFE160C439FC}" srcOrd="0" destOrd="0" presId="urn:microsoft.com/office/officeart/2005/8/layout/vList4"/>
    <dgm:cxn modelId="{7BBF60C0-9705-446F-8E7B-053D60FBF68E}" type="presParOf" srcId="{D326A1AD-82CB-4C65-B43B-FFE160C439FC}" destId="{4F826221-776A-41EC-93E7-91E46CA50425}" srcOrd="0" destOrd="0" presId="urn:microsoft.com/office/officeart/2005/8/layout/vList4"/>
    <dgm:cxn modelId="{CF577923-2F34-48E1-A517-D3EC26CBBC78}" type="presParOf" srcId="{4F826221-776A-41EC-93E7-91E46CA50425}" destId="{F397E959-189E-4E4C-ACA8-7A68F582190F}" srcOrd="0" destOrd="0" presId="urn:microsoft.com/office/officeart/2005/8/layout/vList4"/>
    <dgm:cxn modelId="{63B4BA4D-38A7-4147-8BDE-52F76A44DECC}" type="presParOf" srcId="{4F826221-776A-41EC-93E7-91E46CA50425}" destId="{B8BF87D3-5DAE-4A44-B6FE-D8D393E8257E}" srcOrd="1" destOrd="0" presId="urn:microsoft.com/office/officeart/2005/8/layout/vList4"/>
    <dgm:cxn modelId="{C01C8384-7D9D-4989-BF5B-72C4D55F75C6}" type="presParOf" srcId="{4F826221-776A-41EC-93E7-91E46CA50425}" destId="{C0040914-401B-4B35-B34C-0F1EA52BB76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C3D51E4-E824-46D8-9A13-BE366C73C0D8}" type="doc">
      <dgm:prSet loTypeId="urn:microsoft.com/office/officeart/2005/8/layout/process3" loCatId="process" qsTypeId="urn:microsoft.com/office/officeart/2005/8/quickstyle/3d1" qsCatId="3D" csTypeId="urn:microsoft.com/office/officeart/2005/8/colors/colorful1#3" csCatId="colorful" phldr="1"/>
      <dgm:spPr/>
      <dgm:t>
        <a:bodyPr/>
        <a:lstStyle/>
        <a:p>
          <a:endParaRPr lang="en-US"/>
        </a:p>
      </dgm:t>
    </dgm:pt>
    <dgm:pt modelId="{6709396B-89A8-4DF9-8D98-99394A49625A}">
      <dgm:prSet/>
      <dgm:spPr/>
      <dgm:t>
        <a:bodyPr/>
        <a:lstStyle/>
        <a:p>
          <a:pPr algn="ctr" rtl="1"/>
          <a:r>
            <a:rPr lang="fa-IR" dirty="0">
              <a:cs typeface="B Titr" pitchFamily="2" charset="-78"/>
            </a:rPr>
            <a:t>سؤال‌های اساسی</a:t>
          </a:r>
          <a:endParaRPr lang="en-US" dirty="0">
            <a:cs typeface="B Titr" pitchFamily="2" charset="-78"/>
          </a:endParaRPr>
        </a:p>
      </dgm:t>
    </dgm:pt>
    <dgm:pt modelId="{94337CFE-5F31-4E7D-AB55-CF1758224CF5}" type="parTrans" cxnId="{FF08FA7F-67C6-4283-8004-68DBD0937264}">
      <dgm:prSet/>
      <dgm:spPr/>
      <dgm:t>
        <a:bodyPr/>
        <a:lstStyle/>
        <a:p>
          <a:pPr algn="justLow"/>
          <a:endParaRPr lang="en-US">
            <a:cs typeface="B Zar" pitchFamily="2" charset="-78"/>
          </a:endParaRPr>
        </a:p>
      </dgm:t>
    </dgm:pt>
    <dgm:pt modelId="{CD9F03C2-6AD5-4E32-8173-64A5BF59B898}" type="sibTrans" cxnId="{FF08FA7F-67C6-4283-8004-68DBD0937264}">
      <dgm:prSet/>
      <dgm:spPr/>
      <dgm:t>
        <a:bodyPr/>
        <a:lstStyle/>
        <a:p>
          <a:pPr algn="justLow"/>
          <a:endParaRPr lang="en-US">
            <a:cs typeface="B Zar" pitchFamily="2" charset="-78"/>
          </a:endParaRPr>
        </a:p>
      </dgm:t>
    </dgm:pt>
    <dgm:pt modelId="{0EB21EBB-50AA-4091-8F12-3B8B28CF123C}">
      <dgm:prSet custT="1"/>
      <dgm:spPr/>
      <dgm:t>
        <a:bodyPr/>
        <a:lstStyle/>
        <a:p>
          <a:pPr algn="justLow" rtl="1"/>
          <a:r>
            <a:rPr lang="fa-IR" sz="2300" dirty="0">
              <a:cs typeface="B Zar" pitchFamily="2" charset="-78"/>
            </a:rPr>
            <a:t>اجزای سرمایه چه رابطه‌‌ای با هم دارند؟</a:t>
          </a:r>
          <a:endParaRPr lang="en-US" sz="2300" dirty="0">
            <a:cs typeface="B Zar" pitchFamily="2" charset="-78"/>
          </a:endParaRPr>
        </a:p>
      </dgm:t>
    </dgm:pt>
    <dgm:pt modelId="{7EDDAA77-1D27-42B1-A090-D2B3C8A7BB06}" type="parTrans" cxnId="{D7A411F4-BE47-4B62-A9AD-AAE5D0F41893}">
      <dgm:prSet/>
      <dgm:spPr/>
      <dgm:t>
        <a:bodyPr/>
        <a:lstStyle/>
        <a:p>
          <a:pPr algn="justLow"/>
          <a:endParaRPr lang="en-US">
            <a:cs typeface="B Zar" pitchFamily="2" charset="-78"/>
          </a:endParaRPr>
        </a:p>
      </dgm:t>
    </dgm:pt>
    <dgm:pt modelId="{57E4D1E7-69CB-4DC2-B4F2-5D5C8A2F581C}" type="sibTrans" cxnId="{D7A411F4-BE47-4B62-A9AD-AAE5D0F41893}">
      <dgm:prSet/>
      <dgm:spPr/>
      <dgm:t>
        <a:bodyPr/>
        <a:lstStyle/>
        <a:p>
          <a:pPr algn="justLow"/>
          <a:endParaRPr lang="en-US">
            <a:cs typeface="B Zar" pitchFamily="2" charset="-78"/>
          </a:endParaRPr>
        </a:p>
      </dgm:t>
    </dgm:pt>
    <dgm:pt modelId="{581F06FA-666D-4BF0-A9EF-8E73867720EE}">
      <dgm:prSet custT="1"/>
      <dgm:spPr/>
      <dgm:t>
        <a:bodyPr/>
        <a:lstStyle/>
        <a:p>
          <a:pPr algn="justLow" rtl="1"/>
          <a:r>
            <a:rPr lang="fa-IR" sz="2300" dirty="0">
              <a:cs typeface="B Zar" pitchFamily="2" charset="-78"/>
            </a:rPr>
            <a:t>ساختار سرمایه چه تأثیری بر ارزش شرکت دارد؟</a:t>
          </a:r>
        </a:p>
      </dgm:t>
    </dgm:pt>
    <dgm:pt modelId="{05E73AB0-EDA1-41E9-8706-906F56A26595}" type="parTrans" cxnId="{A726C1E5-0C9A-4367-8F35-3A939C51D377}">
      <dgm:prSet/>
      <dgm:spPr/>
      <dgm:t>
        <a:bodyPr/>
        <a:lstStyle/>
        <a:p>
          <a:pPr algn="justLow"/>
          <a:endParaRPr lang="en-US">
            <a:cs typeface="B Zar" pitchFamily="2" charset="-78"/>
          </a:endParaRPr>
        </a:p>
      </dgm:t>
    </dgm:pt>
    <dgm:pt modelId="{21285E17-1340-4B4F-9DB8-7D6451CB8F73}" type="sibTrans" cxnId="{A726C1E5-0C9A-4367-8F35-3A939C51D377}">
      <dgm:prSet/>
      <dgm:spPr/>
      <dgm:t>
        <a:bodyPr/>
        <a:lstStyle/>
        <a:p>
          <a:pPr algn="justLow"/>
          <a:endParaRPr lang="en-US">
            <a:cs typeface="B Zar" pitchFamily="2" charset="-78"/>
          </a:endParaRPr>
        </a:p>
      </dgm:t>
    </dgm:pt>
    <dgm:pt modelId="{C493FA64-4068-4C68-B063-8F27ABE1563C}">
      <dgm:prSet custT="1"/>
      <dgm:spPr/>
      <dgm:t>
        <a:bodyPr/>
        <a:lstStyle/>
        <a:p>
          <a:pPr algn="justLow" rtl="1"/>
          <a:r>
            <a:rPr lang="fa-IR" sz="2300" dirty="0">
              <a:cs typeface="B Zar" pitchFamily="2" charset="-78"/>
            </a:rPr>
            <a:t>آیا ساختار سرمایۀ شرکت‌های فعال در صنایع مختلف، متفاوت است؟</a:t>
          </a:r>
        </a:p>
      </dgm:t>
    </dgm:pt>
    <dgm:pt modelId="{FF526035-D66B-4A59-89F1-5AECC2D27054}" type="parTrans" cxnId="{DCBB7F44-FD77-4E20-8527-0FC454EE4DBA}">
      <dgm:prSet/>
      <dgm:spPr/>
      <dgm:t>
        <a:bodyPr/>
        <a:lstStyle/>
        <a:p>
          <a:endParaRPr lang="en-US"/>
        </a:p>
      </dgm:t>
    </dgm:pt>
    <dgm:pt modelId="{BEE506C8-ECD7-41BD-979D-7195747E0660}" type="sibTrans" cxnId="{DCBB7F44-FD77-4E20-8527-0FC454EE4DBA}">
      <dgm:prSet/>
      <dgm:spPr/>
      <dgm:t>
        <a:bodyPr/>
        <a:lstStyle/>
        <a:p>
          <a:endParaRPr lang="en-US"/>
        </a:p>
      </dgm:t>
    </dgm:pt>
    <dgm:pt modelId="{FF0F87C1-F1C5-49B6-AECF-68EB2B63B09E}">
      <dgm:prSet custT="1"/>
      <dgm:spPr/>
      <dgm:t>
        <a:bodyPr/>
        <a:lstStyle/>
        <a:p>
          <a:pPr algn="justLow" rtl="1"/>
          <a:r>
            <a:rPr lang="fa-IR" sz="2300" dirty="0">
              <a:cs typeface="B Zar" pitchFamily="2" charset="-78"/>
            </a:rPr>
            <a:t>آیا ساختار سرمایۀ بهینه وجود دارد؟</a:t>
          </a:r>
        </a:p>
      </dgm:t>
    </dgm:pt>
    <dgm:pt modelId="{0582DA1B-E469-405D-B746-0933638B64F5}" type="parTrans" cxnId="{4527B52C-625E-48D4-8B0D-C61E3B92F125}">
      <dgm:prSet/>
      <dgm:spPr/>
      <dgm:t>
        <a:bodyPr/>
        <a:lstStyle/>
        <a:p>
          <a:endParaRPr lang="en-US"/>
        </a:p>
      </dgm:t>
    </dgm:pt>
    <dgm:pt modelId="{CBAC532B-3CD7-4910-80B5-C36FF700BC24}" type="sibTrans" cxnId="{4527B52C-625E-48D4-8B0D-C61E3B92F125}">
      <dgm:prSet/>
      <dgm:spPr/>
      <dgm:t>
        <a:bodyPr/>
        <a:lstStyle/>
        <a:p>
          <a:endParaRPr lang="en-US"/>
        </a:p>
      </dgm:t>
    </dgm:pt>
    <dgm:pt modelId="{2ADAEE2B-023D-4691-9B8E-EC7C1306B27D}">
      <dgm:prSet custT="1"/>
      <dgm:spPr/>
      <dgm:t>
        <a:bodyPr/>
        <a:lstStyle/>
        <a:p>
          <a:pPr algn="justLow" rtl="1"/>
          <a:r>
            <a:rPr lang="fa-IR" sz="2300" dirty="0">
              <a:cs typeface="B Zar" pitchFamily="2" charset="-78"/>
            </a:rPr>
            <a:t>آیا ترکیب سرمایه اهمیت دارد؟</a:t>
          </a:r>
          <a:endParaRPr lang="en-US" sz="2300" dirty="0">
            <a:cs typeface="B Zar" pitchFamily="2" charset="-78"/>
          </a:endParaRPr>
        </a:p>
      </dgm:t>
    </dgm:pt>
    <dgm:pt modelId="{5799ADB7-A66A-4386-9A8D-138B6DFEA196}" type="parTrans" cxnId="{C06A47E5-76A9-4A3B-B30E-43B6FB293DC9}">
      <dgm:prSet/>
      <dgm:spPr/>
      <dgm:t>
        <a:bodyPr/>
        <a:lstStyle/>
        <a:p>
          <a:endParaRPr lang="en-US"/>
        </a:p>
      </dgm:t>
    </dgm:pt>
    <dgm:pt modelId="{BF6BE2DC-E050-42CA-8880-58008ABF6BDB}" type="sibTrans" cxnId="{C06A47E5-76A9-4A3B-B30E-43B6FB293DC9}">
      <dgm:prSet/>
      <dgm:spPr/>
      <dgm:t>
        <a:bodyPr/>
        <a:lstStyle/>
        <a:p>
          <a:endParaRPr lang="en-US"/>
        </a:p>
      </dgm:t>
    </dgm:pt>
    <dgm:pt modelId="{9274AD09-8D28-4126-810F-513E59CCED08}">
      <dgm:prSet custT="1"/>
      <dgm:spPr/>
      <dgm:t>
        <a:bodyPr/>
        <a:lstStyle/>
        <a:p>
          <a:pPr algn="justLow" rtl="1"/>
          <a:r>
            <a:rPr lang="fa-IR" sz="2300" dirty="0">
              <a:cs typeface="B Zar" pitchFamily="2" charset="-78"/>
            </a:rPr>
            <a:t>چه عواملی در تعیین ساختار سرمایۀ شرکت‌ها مؤثر است؟</a:t>
          </a:r>
        </a:p>
      </dgm:t>
    </dgm:pt>
    <dgm:pt modelId="{6B13E918-04BD-4517-913A-7820DBF2D582}" type="parTrans" cxnId="{6CE27A65-76CC-40B0-B232-91F339914714}">
      <dgm:prSet/>
      <dgm:spPr/>
      <dgm:t>
        <a:bodyPr/>
        <a:lstStyle/>
        <a:p>
          <a:endParaRPr lang="en-US"/>
        </a:p>
      </dgm:t>
    </dgm:pt>
    <dgm:pt modelId="{1EACE49E-0633-4EE8-8935-AF996C6CBAED}" type="sibTrans" cxnId="{6CE27A65-76CC-40B0-B232-91F339914714}">
      <dgm:prSet/>
      <dgm:spPr/>
      <dgm:t>
        <a:bodyPr/>
        <a:lstStyle/>
        <a:p>
          <a:endParaRPr lang="en-US"/>
        </a:p>
      </dgm:t>
    </dgm:pt>
    <dgm:pt modelId="{B93CAA81-1BDB-46FF-9225-9D3AFA937CBA}">
      <dgm:prSet custT="1"/>
      <dgm:spPr/>
      <dgm:t>
        <a:bodyPr/>
        <a:lstStyle/>
        <a:p>
          <a:pPr algn="justLow" rtl="1"/>
          <a:r>
            <a:rPr lang="fa-IR" sz="2300" dirty="0">
              <a:cs typeface="B Zar" pitchFamily="2" charset="-78"/>
            </a:rPr>
            <a:t>ساختار سرمایه چه اثری بر هزینۀ سرمایۀ شرکت دارد؟</a:t>
          </a:r>
          <a:endParaRPr lang="en-US" sz="2300" dirty="0">
            <a:cs typeface="B Zar" pitchFamily="2" charset="-78"/>
          </a:endParaRPr>
        </a:p>
      </dgm:t>
    </dgm:pt>
    <dgm:pt modelId="{CA1C534B-0F94-48C1-AACB-84CF63843699}" type="parTrans" cxnId="{6C62C7E9-F346-436F-80CA-B3ACCCD58872}">
      <dgm:prSet/>
      <dgm:spPr/>
      <dgm:t>
        <a:bodyPr/>
        <a:lstStyle/>
        <a:p>
          <a:endParaRPr lang="en-US"/>
        </a:p>
      </dgm:t>
    </dgm:pt>
    <dgm:pt modelId="{734C3A41-5D7D-43A0-BF19-9ED1F6C1D2C8}" type="sibTrans" cxnId="{6C62C7E9-F346-436F-80CA-B3ACCCD58872}">
      <dgm:prSet/>
      <dgm:spPr/>
      <dgm:t>
        <a:bodyPr/>
        <a:lstStyle/>
        <a:p>
          <a:endParaRPr lang="en-US"/>
        </a:p>
      </dgm:t>
    </dgm:pt>
    <dgm:pt modelId="{7DC041E1-4978-4C7D-8E4D-A10942C72FFC}" type="pres">
      <dgm:prSet presAssocID="{9C3D51E4-E824-46D8-9A13-BE366C73C0D8}" presName="linearFlow" presStyleCnt="0">
        <dgm:presLayoutVars>
          <dgm:dir/>
          <dgm:animLvl val="lvl"/>
          <dgm:resizeHandles val="exact"/>
        </dgm:presLayoutVars>
      </dgm:prSet>
      <dgm:spPr/>
    </dgm:pt>
    <dgm:pt modelId="{B6EC0048-CE34-4992-8A51-0EBB95609885}" type="pres">
      <dgm:prSet presAssocID="{6709396B-89A8-4DF9-8D98-99394A49625A}" presName="composite" presStyleCnt="0"/>
      <dgm:spPr/>
    </dgm:pt>
    <dgm:pt modelId="{914CAB92-936B-4CD3-BDC1-AC21CBF69768}" type="pres">
      <dgm:prSet presAssocID="{6709396B-89A8-4DF9-8D98-99394A49625A}" presName="parTx" presStyleLbl="node1" presStyleIdx="0" presStyleCnt="1">
        <dgm:presLayoutVars>
          <dgm:chMax val="0"/>
          <dgm:chPref val="0"/>
          <dgm:bulletEnabled val="1"/>
        </dgm:presLayoutVars>
      </dgm:prSet>
      <dgm:spPr/>
    </dgm:pt>
    <dgm:pt modelId="{63BFDC26-F19A-4DD2-8633-2483260C50F3}" type="pres">
      <dgm:prSet presAssocID="{6709396B-89A8-4DF9-8D98-99394A49625A}" presName="parSh" presStyleLbl="node1" presStyleIdx="0" presStyleCnt="1"/>
      <dgm:spPr/>
    </dgm:pt>
    <dgm:pt modelId="{47A935AD-C8D1-43DA-89DD-C6E08FA0FD1B}" type="pres">
      <dgm:prSet presAssocID="{6709396B-89A8-4DF9-8D98-99394A49625A}" presName="desTx" presStyleLbl="fgAcc1" presStyleIdx="0" presStyleCnt="1">
        <dgm:presLayoutVars>
          <dgm:bulletEnabled val="1"/>
        </dgm:presLayoutVars>
      </dgm:prSet>
      <dgm:spPr/>
    </dgm:pt>
  </dgm:ptLst>
  <dgm:cxnLst>
    <dgm:cxn modelId="{4527B52C-625E-48D4-8B0D-C61E3B92F125}" srcId="{6709396B-89A8-4DF9-8D98-99394A49625A}" destId="{FF0F87C1-F1C5-49B6-AECF-68EB2B63B09E}" srcOrd="6" destOrd="0" parTransId="{0582DA1B-E469-405D-B746-0933638B64F5}" sibTransId="{CBAC532B-3CD7-4910-80B5-C36FF700BC24}"/>
    <dgm:cxn modelId="{A4550E2D-157F-4398-977A-AE5022E4692A}" type="presOf" srcId="{9C3D51E4-E824-46D8-9A13-BE366C73C0D8}" destId="{7DC041E1-4978-4C7D-8E4D-A10942C72FFC}" srcOrd="0" destOrd="0" presId="urn:microsoft.com/office/officeart/2005/8/layout/process3"/>
    <dgm:cxn modelId="{5616922D-085A-4BBF-AA5C-1A2EAD7BEB86}" type="presOf" srcId="{2ADAEE2B-023D-4691-9B8E-EC7C1306B27D}" destId="{47A935AD-C8D1-43DA-89DD-C6E08FA0FD1B}" srcOrd="0" destOrd="0" presId="urn:microsoft.com/office/officeart/2005/8/layout/process3"/>
    <dgm:cxn modelId="{DCBB7F44-FD77-4E20-8527-0FC454EE4DBA}" srcId="{6709396B-89A8-4DF9-8D98-99394A49625A}" destId="{C493FA64-4068-4C68-B063-8F27ABE1563C}" srcOrd="5" destOrd="0" parTransId="{FF526035-D66B-4A59-89F1-5AECC2D27054}" sibTransId="{BEE506C8-ECD7-41BD-979D-7195747E0660}"/>
    <dgm:cxn modelId="{6CE27A65-76CC-40B0-B232-91F339914714}" srcId="{6709396B-89A8-4DF9-8D98-99394A49625A}" destId="{9274AD09-8D28-4126-810F-513E59CCED08}" srcOrd="4" destOrd="0" parTransId="{6B13E918-04BD-4517-913A-7820DBF2D582}" sibTransId="{1EACE49E-0633-4EE8-8935-AF996C6CBAED}"/>
    <dgm:cxn modelId="{FF08FA7F-67C6-4283-8004-68DBD0937264}" srcId="{9C3D51E4-E824-46D8-9A13-BE366C73C0D8}" destId="{6709396B-89A8-4DF9-8D98-99394A49625A}" srcOrd="0" destOrd="0" parTransId="{94337CFE-5F31-4E7D-AB55-CF1758224CF5}" sibTransId="{CD9F03C2-6AD5-4E32-8173-64A5BF59B898}"/>
    <dgm:cxn modelId="{26D0C781-C445-4A37-AC0C-7FCD2EBB7429}" type="presOf" srcId="{0EB21EBB-50AA-4091-8F12-3B8B28CF123C}" destId="{47A935AD-C8D1-43DA-89DD-C6E08FA0FD1B}" srcOrd="0" destOrd="1" presId="urn:microsoft.com/office/officeart/2005/8/layout/process3"/>
    <dgm:cxn modelId="{91A72697-BC3F-417A-9CAE-8D4F23EA2E5D}" type="presOf" srcId="{6709396B-89A8-4DF9-8D98-99394A49625A}" destId="{63BFDC26-F19A-4DD2-8633-2483260C50F3}" srcOrd="1" destOrd="0" presId="urn:microsoft.com/office/officeart/2005/8/layout/process3"/>
    <dgm:cxn modelId="{08E3A1AC-0027-4B53-922E-5B2B29BFB8D7}" type="presOf" srcId="{581F06FA-666D-4BF0-A9EF-8E73867720EE}" destId="{47A935AD-C8D1-43DA-89DD-C6E08FA0FD1B}" srcOrd="0" destOrd="3" presId="urn:microsoft.com/office/officeart/2005/8/layout/process3"/>
    <dgm:cxn modelId="{6CE704C2-54F9-4245-9EED-A90261A7DDD2}" type="presOf" srcId="{FF0F87C1-F1C5-49B6-AECF-68EB2B63B09E}" destId="{47A935AD-C8D1-43DA-89DD-C6E08FA0FD1B}" srcOrd="0" destOrd="6" presId="urn:microsoft.com/office/officeart/2005/8/layout/process3"/>
    <dgm:cxn modelId="{6657A9C9-34F5-4D82-A77A-9DA375DE5068}" type="presOf" srcId="{C493FA64-4068-4C68-B063-8F27ABE1563C}" destId="{47A935AD-C8D1-43DA-89DD-C6E08FA0FD1B}" srcOrd="0" destOrd="5" presId="urn:microsoft.com/office/officeart/2005/8/layout/process3"/>
    <dgm:cxn modelId="{84EF33D4-A1AC-49F0-B467-D1D59E51C10F}" type="presOf" srcId="{6709396B-89A8-4DF9-8D98-99394A49625A}" destId="{914CAB92-936B-4CD3-BDC1-AC21CBF69768}" srcOrd="0" destOrd="0" presId="urn:microsoft.com/office/officeart/2005/8/layout/process3"/>
    <dgm:cxn modelId="{C06A47E5-76A9-4A3B-B30E-43B6FB293DC9}" srcId="{6709396B-89A8-4DF9-8D98-99394A49625A}" destId="{2ADAEE2B-023D-4691-9B8E-EC7C1306B27D}" srcOrd="0" destOrd="0" parTransId="{5799ADB7-A66A-4386-9A8D-138B6DFEA196}" sibTransId="{BF6BE2DC-E050-42CA-8880-58008ABF6BDB}"/>
    <dgm:cxn modelId="{A726C1E5-0C9A-4367-8F35-3A939C51D377}" srcId="{6709396B-89A8-4DF9-8D98-99394A49625A}" destId="{581F06FA-666D-4BF0-A9EF-8E73867720EE}" srcOrd="3" destOrd="0" parTransId="{05E73AB0-EDA1-41E9-8706-906F56A26595}" sibTransId="{21285E17-1340-4B4F-9DB8-7D6451CB8F73}"/>
    <dgm:cxn modelId="{6C62C7E9-F346-436F-80CA-B3ACCCD58872}" srcId="{6709396B-89A8-4DF9-8D98-99394A49625A}" destId="{B93CAA81-1BDB-46FF-9225-9D3AFA937CBA}" srcOrd="2" destOrd="0" parTransId="{CA1C534B-0F94-48C1-AACB-84CF63843699}" sibTransId="{734C3A41-5D7D-43A0-BF19-9ED1F6C1D2C8}"/>
    <dgm:cxn modelId="{193FBDED-3B4E-4405-8D91-31D6799F5BD0}" type="presOf" srcId="{9274AD09-8D28-4126-810F-513E59CCED08}" destId="{47A935AD-C8D1-43DA-89DD-C6E08FA0FD1B}" srcOrd="0" destOrd="4" presId="urn:microsoft.com/office/officeart/2005/8/layout/process3"/>
    <dgm:cxn modelId="{D7A411F4-BE47-4B62-A9AD-AAE5D0F41893}" srcId="{6709396B-89A8-4DF9-8D98-99394A49625A}" destId="{0EB21EBB-50AA-4091-8F12-3B8B28CF123C}" srcOrd="1" destOrd="0" parTransId="{7EDDAA77-1D27-42B1-A090-D2B3C8A7BB06}" sibTransId="{57E4D1E7-69CB-4DC2-B4F2-5D5C8A2F581C}"/>
    <dgm:cxn modelId="{911773FC-8A29-4424-82D6-9B7D97D541AC}" type="presOf" srcId="{B93CAA81-1BDB-46FF-9225-9D3AFA937CBA}" destId="{47A935AD-C8D1-43DA-89DD-C6E08FA0FD1B}" srcOrd="0" destOrd="2" presId="urn:microsoft.com/office/officeart/2005/8/layout/process3"/>
    <dgm:cxn modelId="{110E4873-AFBF-4688-B6C4-593B10100AD0}" type="presParOf" srcId="{7DC041E1-4978-4C7D-8E4D-A10942C72FFC}" destId="{B6EC0048-CE34-4992-8A51-0EBB95609885}" srcOrd="0" destOrd="0" presId="urn:microsoft.com/office/officeart/2005/8/layout/process3"/>
    <dgm:cxn modelId="{35BA44E8-2CA4-458F-9EF2-AD1C891101DF}" type="presParOf" srcId="{B6EC0048-CE34-4992-8A51-0EBB95609885}" destId="{914CAB92-936B-4CD3-BDC1-AC21CBF69768}" srcOrd="0" destOrd="0" presId="urn:microsoft.com/office/officeart/2005/8/layout/process3"/>
    <dgm:cxn modelId="{CFB3FC0C-AD54-4EC3-A59F-E1D92E233B9F}" type="presParOf" srcId="{B6EC0048-CE34-4992-8A51-0EBB95609885}" destId="{63BFDC26-F19A-4DD2-8633-2483260C50F3}" srcOrd="1" destOrd="0" presId="urn:microsoft.com/office/officeart/2005/8/layout/process3"/>
    <dgm:cxn modelId="{3C291992-90F3-4A65-8901-03297C6D6453}" type="presParOf" srcId="{B6EC0048-CE34-4992-8A51-0EBB95609885}" destId="{47A935AD-C8D1-43DA-89DD-C6E08FA0FD1B}"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0B1EC31-A9E3-42AD-ACC7-3AEF3E680A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5255457-53C9-4BE3-8530-680363FEF016}">
      <dgm:prSet/>
      <dgm:spPr/>
      <dgm:t>
        <a:bodyPr/>
        <a:lstStyle/>
        <a:p>
          <a:pPr algn="justLow" rtl="1"/>
          <a:r>
            <a:rPr lang="fa-IR" dirty="0">
              <a:cs typeface="B Zar" pitchFamily="2" charset="-78"/>
            </a:rPr>
            <a:t>تا سال 1958 نظریۀ ساختار سرمایه به‌صورت گزاره‌هایی نه چندان محکم دربارۀ رفتار سرمایه‌گذاران بود. در سال 1958 مجموعه‌ای از مقاله‌های مالی که دارای بیشترین تأثیر در تاریخ امور مالی بوده‌اند توسط فرانکو مودیلیانی و مرتون میلر ارائه شد. در این مقاله‌ها دربارۀ ساختار سرمایه به روشی بسیار قوی و علمی بحث شد و یک سلسله از تحقیقات را بنا کرد که تا امروز ادامه دارد.</a:t>
          </a:r>
          <a:endParaRPr lang="en-US" dirty="0">
            <a:cs typeface="B Zar" pitchFamily="2" charset="-78"/>
          </a:endParaRPr>
        </a:p>
      </dgm:t>
    </dgm:pt>
    <dgm:pt modelId="{7AC812ED-4949-450C-9F77-09124C4AAC3E}" type="parTrans" cxnId="{364DC027-B6A3-4980-8D18-762156062ED7}">
      <dgm:prSet/>
      <dgm:spPr/>
      <dgm:t>
        <a:bodyPr/>
        <a:lstStyle/>
        <a:p>
          <a:endParaRPr lang="en-US"/>
        </a:p>
      </dgm:t>
    </dgm:pt>
    <dgm:pt modelId="{094941E1-BDA1-4B94-958A-7E1DA636D4DD}" type="sibTrans" cxnId="{364DC027-B6A3-4980-8D18-762156062ED7}">
      <dgm:prSet/>
      <dgm:spPr/>
      <dgm:t>
        <a:bodyPr/>
        <a:lstStyle/>
        <a:p>
          <a:endParaRPr lang="en-US"/>
        </a:p>
      </dgm:t>
    </dgm:pt>
    <dgm:pt modelId="{23A9ADCD-4CB7-423F-A629-4775B0AE8660}" type="pres">
      <dgm:prSet presAssocID="{B0B1EC31-A9E3-42AD-ACC7-3AEF3E680A10}" presName="linear" presStyleCnt="0">
        <dgm:presLayoutVars>
          <dgm:animLvl val="lvl"/>
          <dgm:resizeHandles val="exact"/>
        </dgm:presLayoutVars>
      </dgm:prSet>
      <dgm:spPr/>
    </dgm:pt>
    <dgm:pt modelId="{EF003867-A211-442F-820F-B5AE4F4B915A}" type="pres">
      <dgm:prSet presAssocID="{D5255457-53C9-4BE3-8530-680363FEF016}" presName="parentText" presStyleLbl="node1" presStyleIdx="0" presStyleCnt="1">
        <dgm:presLayoutVars>
          <dgm:chMax val="0"/>
          <dgm:bulletEnabled val="1"/>
        </dgm:presLayoutVars>
      </dgm:prSet>
      <dgm:spPr>
        <a:prstGeom prst="verticalScroll">
          <a:avLst/>
        </a:prstGeom>
      </dgm:spPr>
    </dgm:pt>
  </dgm:ptLst>
  <dgm:cxnLst>
    <dgm:cxn modelId="{364DC027-B6A3-4980-8D18-762156062ED7}" srcId="{B0B1EC31-A9E3-42AD-ACC7-3AEF3E680A10}" destId="{D5255457-53C9-4BE3-8530-680363FEF016}" srcOrd="0" destOrd="0" parTransId="{7AC812ED-4949-450C-9F77-09124C4AAC3E}" sibTransId="{094941E1-BDA1-4B94-958A-7E1DA636D4DD}"/>
    <dgm:cxn modelId="{9D59CA9E-8201-4CFF-B074-D624B50173F9}" type="presOf" srcId="{D5255457-53C9-4BE3-8530-680363FEF016}" destId="{EF003867-A211-442F-820F-B5AE4F4B915A}" srcOrd="0" destOrd="0" presId="urn:microsoft.com/office/officeart/2005/8/layout/vList2"/>
    <dgm:cxn modelId="{68439FC6-7A77-4E8D-B8EE-D03D29DDC369}" type="presOf" srcId="{B0B1EC31-A9E3-42AD-ACC7-3AEF3E680A10}" destId="{23A9ADCD-4CB7-423F-A629-4775B0AE8660}" srcOrd="0" destOrd="0" presId="urn:microsoft.com/office/officeart/2005/8/layout/vList2"/>
    <dgm:cxn modelId="{2D75AE78-2E2C-4B3A-B76E-B78272E3E2EA}" type="presParOf" srcId="{23A9ADCD-4CB7-423F-A629-4775B0AE8660}" destId="{EF003867-A211-442F-820F-B5AE4F4B915A}"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DD19F41-244B-4D32-8C5D-CA0C3185922A}" type="doc">
      <dgm:prSet loTypeId="urn:microsoft.com/office/officeart/2005/8/layout/arrow6" loCatId="process" qsTypeId="urn:microsoft.com/office/officeart/2005/8/quickstyle/simple2" qsCatId="simple" csTypeId="urn:microsoft.com/office/officeart/2005/8/colors/accent6_3" csCatId="accent6"/>
      <dgm:spPr/>
      <dgm:t>
        <a:bodyPr/>
        <a:lstStyle/>
        <a:p>
          <a:endParaRPr lang="en-US"/>
        </a:p>
      </dgm:t>
    </dgm:pt>
    <dgm:pt modelId="{FD612493-3AE6-4F2E-8D68-E16567DA421F}">
      <dgm:prSet custT="1"/>
      <dgm:spPr/>
      <dgm:t>
        <a:bodyPr/>
        <a:lstStyle/>
        <a:p>
          <a:pPr rtl="1"/>
          <a:r>
            <a:rPr lang="fa-IR" sz="2800" dirty="0">
              <a:cs typeface="B Titr" pitchFamily="2" charset="-78"/>
            </a:rPr>
            <a:t>نظریۀ ساختار سرمایه</a:t>
          </a:r>
          <a:endParaRPr lang="en-US" sz="2800" dirty="0">
            <a:cs typeface="B Titr" pitchFamily="2" charset="-78"/>
          </a:endParaRPr>
        </a:p>
      </dgm:t>
    </dgm:pt>
    <dgm:pt modelId="{5D0471D1-F3B4-4A19-8D93-68B9A1F382BF}" type="parTrans" cxnId="{774AF025-EA3E-4C4E-8C53-FC230EAFB483}">
      <dgm:prSet/>
      <dgm:spPr/>
      <dgm:t>
        <a:bodyPr/>
        <a:lstStyle/>
        <a:p>
          <a:endParaRPr lang="en-US" sz="2800">
            <a:cs typeface="B Titr" pitchFamily="2" charset="-78"/>
          </a:endParaRPr>
        </a:p>
      </dgm:t>
    </dgm:pt>
    <dgm:pt modelId="{ADD77188-1124-433D-B7D2-A6BB79BE9626}" type="sibTrans" cxnId="{774AF025-EA3E-4C4E-8C53-FC230EAFB483}">
      <dgm:prSet/>
      <dgm:spPr/>
      <dgm:t>
        <a:bodyPr/>
        <a:lstStyle/>
        <a:p>
          <a:endParaRPr lang="en-US" sz="2800">
            <a:cs typeface="B Titr" pitchFamily="2" charset="-78"/>
          </a:endParaRPr>
        </a:p>
      </dgm:t>
    </dgm:pt>
    <dgm:pt modelId="{98E61B05-4320-4BA1-880D-10401DADB216}">
      <dgm:prSet custT="1"/>
      <dgm:spPr/>
      <dgm:t>
        <a:bodyPr/>
        <a:lstStyle/>
        <a:p>
          <a:pPr rtl="1"/>
          <a:r>
            <a:rPr lang="fa-IR" sz="2800" dirty="0">
              <a:cs typeface="B Titr" pitchFamily="2" charset="-78"/>
            </a:rPr>
            <a:t>معمای ساختار سرمایه</a:t>
          </a:r>
          <a:endParaRPr lang="en-US" sz="2800" dirty="0">
            <a:cs typeface="B Titr" pitchFamily="2" charset="-78"/>
          </a:endParaRPr>
        </a:p>
      </dgm:t>
    </dgm:pt>
    <dgm:pt modelId="{867B5639-D941-4BFA-B16F-4DCA3CD1FBAA}" type="parTrans" cxnId="{DFA63264-2BB3-4977-82FF-2F18D9D72EB3}">
      <dgm:prSet/>
      <dgm:spPr/>
      <dgm:t>
        <a:bodyPr/>
        <a:lstStyle/>
        <a:p>
          <a:endParaRPr lang="en-US" sz="2800">
            <a:cs typeface="B Titr" pitchFamily="2" charset="-78"/>
          </a:endParaRPr>
        </a:p>
      </dgm:t>
    </dgm:pt>
    <dgm:pt modelId="{0BB4886A-C641-4320-B3D3-F3B4D266610B}" type="sibTrans" cxnId="{DFA63264-2BB3-4977-82FF-2F18D9D72EB3}">
      <dgm:prSet/>
      <dgm:spPr/>
      <dgm:t>
        <a:bodyPr/>
        <a:lstStyle/>
        <a:p>
          <a:endParaRPr lang="en-US" sz="2800">
            <a:cs typeface="B Titr" pitchFamily="2" charset="-78"/>
          </a:endParaRPr>
        </a:p>
      </dgm:t>
    </dgm:pt>
    <dgm:pt modelId="{BA4206D7-DD41-437F-ABEC-D9B6BB90603B}" type="pres">
      <dgm:prSet presAssocID="{4DD19F41-244B-4D32-8C5D-CA0C3185922A}" presName="compositeShape" presStyleCnt="0">
        <dgm:presLayoutVars>
          <dgm:chMax val="2"/>
          <dgm:dir/>
          <dgm:resizeHandles val="exact"/>
        </dgm:presLayoutVars>
      </dgm:prSet>
      <dgm:spPr/>
    </dgm:pt>
    <dgm:pt modelId="{F3C3A699-CF06-4206-A0E9-5CC22A7E055C}" type="pres">
      <dgm:prSet presAssocID="{4DD19F41-244B-4D32-8C5D-CA0C3185922A}" presName="ribbon" presStyleLbl="node1" presStyleIdx="0" presStyleCnt="1"/>
      <dgm:spPr/>
    </dgm:pt>
    <dgm:pt modelId="{CF3EA1FA-B511-46D7-B711-36DA37BEE236}" type="pres">
      <dgm:prSet presAssocID="{4DD19F41-244B-4D32-8C5D-CA0C3185922A}" presName="leftArrowText" presStyleLbl="node1" presStyleIdx="0" presStyleCnt="1">
        <dgm:presLayoutVars>
          <dgm:chMax val="0"/>
          <dgm:bulletEnabled val="1"/>
        </dgm:presLayoutVars>
      </dgm:prSet>
      <dgm:spPr/>
    </dgm:pt>
    <dgm:pt modelId="{3529A4F7-B1F0-49E3-B3E5-081CFD8A0605}" type="pres">
      <dgm:prSet presAssocID="{4DD19F41-244B-4D32-8C5D-CA0C3185922A}" presName="rightArrowText" presStyleLbl="node1" presStyleIdx="0" presStyleCnt="1">
        <dgm:presLayoutVars>
          <dgm:chMax val="0"/>
          <dgm:bulletEnabled val="1"/>
        </dgm:presLayoutVars>
      </dgm:prSet>
      <dgm:spPr/>
    </dgm:pt>
  </dgm:ptLst>
  <dgm:cxnLst>
    <dgm:cxn modelId="{774AF025-EA3E-4C4E-8C53-FC230EAFB483}" srcId="{4DD19F41-244B-4D32-8C5D-CA0C3185922A}" destId="{FD612493-3AE6-4F2E-8D68-E16567DA421F}" srcOrd="0" destOrd="0" parTransId="{5D0471D1-F3B4-4A19-8D93-68B9A1F382BF}" sibTransId="{ADD77188-1124-433D-B7D2-A6BB79BE9626}"/>
    <dgm:cxn modelId="{DFA63264-2BB3-4977-82FF-2F18D9D72EB3}" srcId="{4DD19F41-244B-4D32-8C5D-CA0C3185922A}" destId="{98E61B05-4320-4BA1-880D-10401DADB216}" srcOrd="1" destOrd="0" parTransId="{867B5639-D941-4BFA-B16F-4DCA3CD1FBAA}" sibTransId="{0BB4886A-C641-4320-B3D3-F3B4D266610B}"/>
    <dgm:cxn modelId="{1F193571-C2EC-4040-AE61-CB151CDE93A6}" type="presOf" srcId="{4DD19F41-244B-4D32-8C5D-CA0C3185922A}" destId="{BA4206D7-DD41-437F-ABEC-D9B6BB90603B}" srcOrd="0" destOrd="0" presId="urn:microsoft.com/office/officeart/2005/8/layout/arrow6"/>
    <dgm:cxn modelId="{BF3AE49D-5F44-4494-A042-3267F2FB6E31}" type="presOf" srcId="{98E61B05-4320-4BA1-880D-10401DADB216}" destId="{3529A4F7-B1F0-49E3-B3E5-081CFD8A0605}" srcOrd="0" destOrd="0" presId="urn:microsoft.com/office/officeart/2005/8/layout/arrow6"/>
    <dgm:cxn modelId="{10F981F5-2708-4EF7-9B73-74B4C6962194}" type="presOf" srcId="{FD612493-3AE6-4F2E-8D68-E16567DA421F}" destId="{CF3EA1FA-B511-46D7-B711-36DA37BEE236}" srcOrd="0" destOrd="0" presId="urn:microsoft.com/office/officeart/2005/8/layout/arrow6"/>
    <dgm:cxn modelId="{4BD042E3-C135-4B20-A513-4B3CF8BC55B9}" type="presParOf" srcId="{BA4206D7-DD41-437F-ABEC-D9B6BB90603B}" destId="{F3C3A699-CF06-4206-A0E9-5CC22A7E055C}" srcOrd="0" destOrd="0" presId="urn:microsoft.com/office/officeart/2005/8/layout/arrow6"/>
    <dgm:cxn modelId="{5421D4D9-2C18-4366-8A22-F9753D136CF3}" type="presParOf" srcId="{BA4206D7-DD41-437F-ABEC-D9B6BB90603B}" destId="{CF3EA1FA-B511-46D7-B711-36DA37BEE236}" srcOrd="1" destOrd="0" presId="urn:microsoft.com/office/officeart/2005/8/layout/arrow6"/>
    <dgm:cxn modelId="{753D9542-947D-4151-B4AA-CCCE6564EE4E}" type="presParOf" srcId="{BA4206D7-DD41-437F-ABEC-D9B6BB90603B}" destId="{3529A4F7-B1F0-49E3-B3E5-081CFD8A0605}"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8C9548F1-3346-4CBA-9D62-386D5C0FB2F4}" type="doc">
      <dgm:prSet loTypeId="urn:microsoft.com/office/officeart/2005/8/layout/list1" loCatId="list" qsTypeId="urn:microsoft.com/office/officeart/2005/8/quickstyle/simple5" qsCatId="simple" csTypeId="urn:microsoft.com/office/officeart/2005/8/colors/accent1_2" csCatId="accent1" phldr="1"/>
      <dgm:spPr/>
      <dgm:t>
        <a:bodyPr/>
        <a:lstStyle/>
        <a:p>
          <a:endParaRPr lang="en-US"/>
        </a:p>
      </dgm:t>
    </dgm:pt>
    <dgm:pt modelId="{EB1BCCCE-A4BE-44D0-889A-CC063D798F8B}">
      <dgm:prSet/>
      <dgm:spPr/>
      <dgm:t>
        <a:bodyPr/>
        <a:lstStyle/>
        <a:p>
          <a:pPr algn="ctr" rtl="1"/>
          <a:r>
            <a:rPr lang="fa-IR" dirty="0">
              <a:cs typeface="B Titr" pitchFamily="2" charset="-78"/>
            </a:rPr>
            <a:t>نظریه‌های سنتی</a:t>
          </a:r>
          <a:endParaRPr lang="fa-IR" b="1" dirty="0">
            <a:cs typeface="B Titr" pitchFamily="2" charset="-78"/>
          </a:endParaRPr>
        </a:p>
      </dgm:t>
    </dgm:pt>
    <dgm:pt modelId="{C815B64C-3846-4E41-96FD-6773E479A8DC}" type="parTrans" cxnId="{31EE5A51-F76D-4AB0-8CC2-AB4C5FD799A1}">
      <dgm:prSet/>
      <dgm:spPr/>
      <dgm:t>
        <a:bodyPr/>
        <a:lstStyle/>
        <a:p>
          <a:endParaRPr lang="en-US">
            <a:cs typeface="B Zar" pitchFamily="2" charset="-78"/>
          </a:endParaRPr>
        </a:p>
      </dgm:t>
    </dgm:pt>
    <dgm:pt modelId="{94F6E134-FDB7-4065-9516-C9E6D7B3AD4C}" type="sibTrans" cxnId="{31EE5A51-F76D-4AB0-8CC2-AB4C5FD799A1}">
      <dgm:prSet/>
      <dgm:spPr/>
      <dgm:t>
        <a:bodyPr/>
        <a:lstStyle/>
        <a:p>
          <a:endParaRPr lang="en-US">
            <a:cs typeface="B Zar" pitchFamily="2" charset="-78"/>
          </a:endParaRPr>
        </a:p>
      </dgm:t>
    </dgm:pt>
    <dgm:pt modelId="{39B9DA37-13EF-4763-AA54-5ECCAE111CC0}">
      <dgm:prSet custT="1"/>
      <dgm:spPr/>
      <dgm:t>
        <a:bodyPr/>
        <a:lstStyle/>
        <a:p>
          <a:pPr algn="r" rtl="1"/>
          <a:r>
            <a:rPr lang="fa-IR" sz="2800" b="0" dirty="0">
              <a:cs typeface="B Zar" pitchFamily="2" charset="-78"/>
            </a:rPr>
            <a:t>نظریۀ سنتی</a:t>
          </a:r>
        </a:p>
      </dgm:t>
    </dgm:pt>
    <dgm:pt modelId="{3C449E62-6772-49BE-9C67-0D107EA31318}" type="parTrans" cxnId="{16CF910E-1AC7-44FD-9BAC-1F805590D1DE}">
      <dgm:prSet/>
      <dgm:spPr/>
      <dgm:t>
        <a:bodyPr/>
        <a:lstStyle/>
        <a:p>
          <a:endParaRPr lang="en-US">
            <a:cs typeface="B Zar" pitchFamily="2" charset="-78"/>
          </a:endParaRPr>
        </a:p>
      </dgm:t>
    </dgm:pt>
    <dgm:pt modelId="{C8779B7C-F997-4C23-B5C4-ED948A899FA5}" type="sibTrans" cxnId="{16CF910E-1AC7-44FD-9BAC-1F805590D1DE}">
      <dgm:prSet/>
      <dgm:spPr/>
      <dgm:t>
        <a:bodyPr/>
        <a:lstStyle/>
        <a:p>
          <a:endParaRPr lang="en-US">
            <a:cs typeface="B Zar" pitchFamily="2" charset="-78"/>
          </a:endParaRPr>
        </a:p>
      </dgm:t>
    </dgm:pt>
    <dgm:pt modelId="{850D352E-5BBF-4276-B274-9CE41B0BC5B4}">
      <dgm:prSet custT="1"/>
      <dgm:spPr/>
      <dgm:t>
        <a:bodyPr/>
        <a:lstStyle/>
        <a:p>
          <a:pPr algn="r" rtl="1"/>
          <a:r>
            <a:rPr lang="fa-IR" sz="2800" b="0" dirty="0">
              <a:cs typeface="B Zar" pitchFamily="2" charset="-78"/>
            </a:rPr>
            <a:t>نظریۀ سود خالص</a:t>
          </a:r>
        </a:p>
      </dgm:t>
    </dgm:pt>
    <dgm:pt modelId="{199CE000-3F2E-4980-BEDA-B91E716B9129}" type="parTrans" cxnId="{38D246B7-C8A1-4957-B08D-1861983F5DE5}">
      <dgm:prSet/>
      <dgm:spPr/>
      <dgm:t>
        <a:bodyPr/>
        <a:lstStyle/>
        <a:p>
          <a:endParaRPr lang="en-US">
            <a:cs typeface="B Zar" pitchFamily="2" charset="-78"/>
          </a:endParaRPr>
        </a:p>
      </dgm:t>
    </dgm:pt>
    <dgm:pt modelId="{280BF820-6E99-4FE4-BAA7-721C13F38CC0}" type="sibTrans" cxnId="{38D246B7-C8A1-4957-B08D-1861983F5DE5}">
      <dgm:prSet/>
      <dgm:spPr/>
      <dgm:t>
        <a:bodyPr/>
        <a:lstStyle/>
        <a:p>
          <a:endParaRPr lang="en-US">
            <a:cs typeface="B Zar" pitchFamily="2" charset="-78"/>
          </a:endParaRPr>
        </a:p>
      </dgm:t>
    </dgm:pt>
    <dgm:pt modelId="{B42137BC-4E7D-437C-A749-6B446BAC373B}">
      <dgm:prSet custT="1"/>
      <dgm:spPr/>
      <dgm:t>
        <a:bodyPr/>
        <a:lstStyle/>
        <a:p>
          <a:pPr algn="r" rtl="1"/>
          <a:r>
            <a:rPr lang="fa-IR" sz="2800" b="0" dirty="0">
              <a:cs typeface="B Zar" pitchFamily="2" charset="-78"/>
            </a:rPr>
            <a:t>نظریۀ سود خالص عملیاتی</a:t>
          </a:r>
        </a:p>
      </dgm:t>
    </dgm:pt>
    <dgm:pt modelId="{D6CBB6A0-F060-418F-BB8F-A5EB3273E37C}" type="parTrans" cxnId="{E4FFBA61-F724-4894-8C04-42B08E588383}">
      <dgm:prSet/>
      <dgm:spPr/>
      <dgm:t>
        <a:bodyPr/>
        <a:lstStyle/>
        <a:p>
          <a:endParaRPr lang="en-US">
            <a:cs typeface="B Zar" pitchFamily="2" charset="-78"/>
          </a:endParaRPr>
        </a:p>
      </dgm:t>
    </dgm:pt>
    <dgm:pt modelId="{F7150C37-EF5A-47C3-8FAF-1FB78ABB15BC}" type="sibTrans" cxnId="{E4FFBA61-F724-4894-8C04-42B08E588383}">
      <dgm:prSet/>
      <dgm:spPr/>
      <dgm:t>
        <a:bodyPr/>
        <a:lstStyle/>
        <a:p>
          <a:endParaRPr lang="en-US">
            <a:cs typeface="B Zar" pitchFamily="2" charset="-78"/>
          </a:endParaRPr>
        </a:p>
      </dgm:t>
    </dgm:pt>
    <dgm:pt modelId="{6DF2D9BD-2BC8-4A08-BC82-DDEE2DD3F955}">
      <dgm:prSet custT="1"/>
      <dgm:spPr/>
      <dgm:t>
        <a:bodyPr/>
        <a:lstStyle/>
        <a:p>
          <a:pPr algn="l" rtl="0"/>
          <a:r>
            <a:rPr lang="en-US" sz="2800" b="0" dirty="0">
              <a:cs typeface="B Zar" pitchFamily="2" charset="-78"/>
            </a:rPr>
            <a:t>Classic Theory</a:t>
          </a:r>
          <a:endParaRPr lang="fa-IR" sz="2800" b="0" dirty="0">
            <a:cs typeface="B Zar" pitchFamily="2" charset="-78"/>
          </a:endParaRPr>
        </a:p>
      </dgm:t>
    </dgm:pt>
    <dgm:pt modelId="{0888B872-E6E5-4FDE-8C18-ACA8ACA28AC6}" type="parTrans" cxnId="{E9B7C7D9-594A-4EDA-AB7A-ACA02036FC07}">
      <dgm:prSet/>
      <dgm:spPr/>
      <dgm:t>
        <a:bodyPr/>
        <a:lstStyle/>
        <a:p>
          <a:endParaRPr lang="en-US"/>
        </a:p>
      </dgm:t>
    </dgm:pt>
    <dgm:pt modelId="{3AEECB81-14A1-41D4-BB48-0830C0265C10}" type="sibTrans" cxnId="{E9B7C7D9-594A-4EDA-AB7A-ACA02036FC07}">
      <dgm:prSet/>
      <dgm:spPr/>
      <dgm:t>
        <a:bodyPr/>
        <a:lstStyle/>
        <a:p>
          <a:endParaRPr lang="en-US"/>
        </a:p>
      </dgm:t>
    </dgm:pt>
    <dgm:pt modelId="{0EF034CD-5EA4-44CA-886C-6E8675FBCD81}">
      <dgm:prSet custT="1"/>
      <dgm:spPr/>
      <dgm:t>
        <a:bodyPr/>
        <a:lstStyle/>
        <a:p>
          <a:pPr algn="l" rtl="0"/>
          <a:r>
            <a:rPr lang="en-US" sz="2800" b="0" dirty="0">
              <a:cs typeface="B Zar" pitchFamily="2" charset="-78"/>
            </a:rPr>
            <a:t>Net Income Theory</a:t>
          </a:r>
          <a:endParaRPr lang="fa-IR" sz="2800" b="0" dirty="0">
            <a:cs typeface="B Zar" pitchFamily="2" charset="-78"/>
          </a:endParaRPr>
        </a:p>
      </dgm:t>
    </dgm:pt>
    <dgm:pt modelId="{584B05B8-AF5B-42A8-B6FC-A6C75B421E14}" type="parTrans" cxnId="{14AF6FCC-2E66-4BDC-AF42-F60DEB2C40B7}">
      <dgm:prSet/>
      <dgm:spPr/>
      <dgm:t>
        <a:bodyPr/>
        <a:lstStyle/>
        <a:p>
          <a:endParaRPr lang="en-US"/>
        </a:p>
      </dgm:t>
    </dgm:pt>
    <dgm:pt modelId="{CCCB32FF-F8E9-4E15-82E3-4C5204AFE199}" type="sibTrans" cxnId="{14AF6FCC-2E66-4BDC-AF42-F60DEB2C40B7}">
      <dgm:prSet/>
      <dgm:spPr/>
      <dgm:t>
        <a:bodyPr/>
        <a:lstStyle/>
        <a:p>
          <a:endParaRPr lang="en-US"/>
        </a:p>
      </dgm:t>
    </dgm:pt>
    <dgm:pt modelId="{335ACD01-4CC1-48EE-BE53-D35288147E3A}">
      <dgm:prSet custT="1"/>
      <dgm:spPr/>
      <dgm:t>
        <a:bodyPr/>
        <a:lstStyle/>
        <a:p>
          <a:pPr algn="l" rtl="0"/>
          <a:r>
            <a:rPr lang="en-US" sz="2800" b="0" dirty="0">
              <a:cs typeface="B Zar" pitchFamily="2" charset="-78"/>
            </a:rPr>
            <a:t>Net Operating Income</a:t>
          </a:r>
          <a:endParaRPr lang="fa-IR" sz="2800" b="0" dirty="0">
            <a:cs typeface="B Zar" pitchFamily="2" charset="-78"/>
          </a:endParaRPr>
        </a:p>
      </dgm:t>
    </dgm:pt>
    <dgm:pt modelId="{A9A36118-6820-4C6A-9DC6-909D49DA8ECE}" type="parTrans" cxnId="{E4260EFD-3A56-4021-B57A-07743E1DC0B2}">
      <dgm:prSet/>
      <dgm:spPr/>
      <dgm:t>
        <a:bodyPr/>
        <a:lstStyle/>
        <a:p>
          <a:endParaRPr lang="en-US"/>
        </a:p>
      </dgm:t>
    </dgm:pt>
    <dgm:pt modelId="{DCC2A54C-C684-4BFD-9E41-BFF647518A56}" type="sibTrans" cxnId="{E4260EFD-3A56-4021-B57A-07743E1DC0B2}">
      <dgm:prSet/>
      <dgm:spPr/>
      <dgm:t>
        <a:bodyPr/>
        <a:lstStyle/>
        <a:p>
          <a:endParaRPr lang="en-US"/>
        </a:p>
      </dgm:t>
    </dgm:pt>
    <dgm:pt modelId="{66AF80BD-1992-4ED4-928E-5842768C1F61}" type="pres">
      <dgm:prSet presAssocID="{8C9548F1-3346-4CBA-9D62-386D5C0FB2F4}" presName="linear" presStyleCnt="0">
        <dgm:presLayoutVars>
          <dgm:dir/>
          <dgm:animLvl val="lvl"/>
          <dgm:resizeHandles val="exact"/>
        </dgm:presLayoutVars>
      </dgm:prSet>
      <dgm:spPr/>
    </dgm:pt>
    <dgm:pt modelId="{B17C5D21-195A-4F9C-ADCA-CC61D468E7DF}" type="pres">
      <dgm:prSet presAssocID="{EB1BCCCE-A4BE-44D0-889A-CC063D798F8B}" presName="parentLin" presStyleCnt="0"/>
      <dgm:spPr/>
    </dgm:pt>
    <dgm:pt modelId="{13B90F0D-17B0-461C-8CAA-0C1F7705E4BD}" type="pres">
      <dgm:prSet presAssocID="{EB1BCCCE-A4BE-44D0-889A-CC063D798F8B}" presName="parentLeftMargin" presStyleLbl="node1" presStyleIdx="0" presStyleCnt="1"/>
      <dgm:spPr/>
    </dgm:pt>
    <dgm:pt modelId="{4650D11E-645D-407B-BFAA-9D5E4EA31F57}" type="pres">
      <dgm:prSet presAssocID="{EB1BCCCE-A4BE-44D0-889A-CC063D798F8B}" presName="parentText" presStyleLbl="node1" presStyleIdx="0" presStyleCnt="1">
        <dgm:presLayoutVars>
          <dgm:chMax val="0"/>
          <dgm:bulletEnabled val="1"/>
        </dgm:presLayoutVars>
      </dgm:prSet>
      <dgm:spPr/>
    </dgm:pt>
    <dgm:pt modelId="{0B3B6217-DD8D-49EC-A352-9B4386DE8233}" type="pres">
      <dgm:prSet presAssocID="{EB1BCCCE-A4BE-44D0-889A-CC063D798F8B}" presName="negativeSpace" presStyleCnt="0"/>
      <dgm:spPr/>
    </dgm:pt>
    <dgm:pt modelId="{D5F5D26C-BAA2-481C-B14A-8FC2768B3D8C}" type="pres">
      <dgm:prSet presAssocID="{EB1BCCCE-A4BE-44D0-889A-CC063D798F8B}" presName="childText" presStyleLbl="conFgAcc1" presStyleIdx="0" presStyleCnt="1">
        <dgm:presLayoutVars>
          <dgm:bulletEnabled val="1"/>
        </dgm:presLayoutVars>
      </dgm:prSet>
      <dgm:spPr/>
    </dgm:pt>
  </dgm:ptLst>
  <dgm:cxnLst>
    <dgm:cxn modelId="{16CF910E-1AC7-44FD-9BAC-1F805590D1DE}" srcId="{EB1BCCCE-A4BE-44D0-889A-CC063D798F8B}" destId="{39B9DA37-13EF-4763-AA54-5ECCAE111CC0}" srcOrd="0" destOrd="0" parTransId="{3C449E62-6772-49BE-9C67-0D107EA31318}" sibTransId="{C8779B7C-F997-4C23-B5C4-ED948A899FA5}"/>
    <dgm:cxn modelId="{E1F3AC2F-8DC9-4533-B21A-192BAA6FDF7F}" type="presOf" srcId="{850D352E-5BBF-4276-B274-9CE41B0BC5B4}" destId="{D5F5D26C-BAA2-481C-B14A-8FC2768B3D8C}" srcOrd="0" destOrd="2" presId="urn:microsoft.com/office/officeart/2005/8/layout/list1"/>
    <dgm:cxn modelId="{B5279A34-BB70-4BD7-BF3A-B97E9B475214}" type="presOf" srcId="{39B9DA37-13EF-4763-AA54-5ECCAE111CC0}" destId="{D5F5D26C-BAA2-481C-B14A-8FC2768B3D8C}" srcOrd="0" destOrd="0" presId="urn:microsoft.com/office/officeart/2005/8/layout/list1"/>
    <dgm:cxn modelId="{D7EBC43C-E7B6-4E95-B455-BB9C89281BEE}" type="presOf" srcId="{EB1BCCCE-A4BE-44D0-889A-CC063D798F8B}" destId="{13B90F0D-17B0-461C-8CAA-0C1F7705E4BD}" srcOrd="0" destOrd="0" presId="urn:microsoft.com/office/officeart/2005/8/layout/list1"/>
    <dgm:cxn modelId="{31EE5A51-F76D-4AB0-8CC2-AB4C5FD799A1}" srcId="{8C9548F1-3346-4CBA-9D62-386D5C0FB2F4}" destId="{EB1BCCCE-A4BE-44D0-889A-CC063D798F8B}" srcOrd="0" destOrd="0" parTransId="{C815B64C-3846-4E41-96FD-6773E479A8DC}" sibTransId="{94F6E134-FDB7-4065-9516-C9E6D7B3AD4C}"/>
    <dgm:cxn modelId="{E4FFBA61-F724-4894-8C04-42B08E588383}" srcId="{EB1BCCCE-A4BE-44D0-889A-CC063D798F8B}" destId="{B42137BC-4E7D-437C-A749-6B446BAC373B}" srcOrd="4" destOrd="0" parTransId="{D6CBB6A0-F060-418F-BB8F-A5EB3273E37C}" sibTransId="{F7150C37-EF5A-47C3-8FAF-1FB78ABB15BC}"/>
    <dgm:cxn modelId="{A0365A99-0D55-4494-9A45-807D58EF23AE}" type="presOf" srcId="{EB1BCCCE-A4BE-44D0-889A-CC063D798F8B}" destId="{4650D11E-645D-407B-BFAA-9D5E4EA31F57}" srcOrd="1" destOrd="0" presId="urn:microsoft.com/office/officeart/2005/8/layout/list1"/>
    <dgm:cxn modelId="{9DFA09A8-5B74-4333-93D8-5FB925E55E7A}" type="presOf" srcId="{B42137BC-4E7D-437C-A749-6B446BAC373B}" destId="{D5F5D26C-BAA2-481C-B14A-8FC2768B3D8C}" srcOrd="0" destOrd="4" presId="urn:microsoft.com/office/officeart/2005/8/layout/list1"/>
    <dgm:cxn modelId="{F4B7B4AA-DA99-4744-B10D-FC767FB993A4}" type="presOf" srcId="{335ACD01-4CC1-48EE-BE53-D35288147E3A}" destId="{D5F5D26C-BAA2-481C-B14A-8FC2768B3D8C}" srcOrd="0" destOrd="5" presId="urn:microsoft.com/office/officeart/2005/8/layout/list1"/>
    <dgm:cxn modelId="{38D246B7-C8A1-4957-B08D-1861983F5DE5}" srcId="{EB1BCCCE-A4BE-44D0-889A-CC063D798F8B}" destId="{850D352E-5BBF-4276-B274-9CE41B0BC5B4}" srcOrd="2" destOrd="0" parTransId="{199CE000-3F2E-4980-BEDA-B91E716B9129}" sibTransId="{280BF820-6E99-4FE4-BAA7-721C13F38CC0}"/>
    <dgm:cxn modelId="{14AF6FCC-2E66-4BDC-AF42-F60DEB2C40B7}" srcId="{EB1BCCCE-A4BE-44D0-889A-CC063D798F8B}" destId="{0EF034CD-5EA4-44CA-886C-6E8675FBCD81}" srcOrd="3" destOrd="0" parTransId="{584B05B8-AF5B-42A8-B6FC-A6C75B421E14}" sibTransId="{CCCB32FF-F8E9-4E15-82E3-4C5204AFE199}"/>
    <dgm:cxn modelId="{8C1764D7-E2D7-4970-B844-C2457CDCBB26}" type="presOf" srcId="{8C9548F1-3346-4CBA-9D62-386D5C0FB2F4}" destId="{66AF80BD-1992-4ED4-928E-5842768C1F61}" srcOrd="0" destOrd="0" presId="urn:microsoft.com/office/officeart/2005/8/layout/list1"/>
    <dgm:cxn modelId="{C3DC7DD8-6DE1-477B-8B74-D43E628260AF}" type="presOf" srcId="{6DF2D9BD-2BC8-4A08-BC82-DDEE2DD3F955}" destId="{D5F5D26C-BAA2-481C-B14A-8FC2768B3D8C}" srcOrd="0" destOrd="1" presId="urn:microsoft.com/office/officeart/2005/8/layout/list1"/>
    <dgm:cxn modelId="{E9B7C7D9-594A-4EDA-AB7A-ACA02036FC07}" srcId="{EB1BCCCE-A4BE-44D0-889A-CC063D798F8B}" destId="{6DF2D9BD-2BC8-4A08-BC82-DDEE2DD3F955}" srcOrd="1" destOrd="0" parTransId="{0888B872-E6E5-4FDE-8C18-ACA8ACA28AC6}" sibTransId="{3AEECB81-14A1-41D4-BB48-0830C0265C10}"/>
    <dgm:cxn modelId="{2C17FAF1-1350-4DF0-959B-1A35DF96FA04}" type="presOf" srcId="{0EF034CD-5EA4-44CA-886C-6E8675FBCD81}" destId="{D5F5D26C-BAA2-481C-B14A-8FC2768B3D8C}" srcOrd="0" destOrd="3" presId="urn:microsoft.com/office/officeart/2005/8/layout/list1"/>
    <dgm:cxn modelId="{E4260EFD-3A56-4021-B57A-07743E1DC0B2}" srcId="{EB1BCCCE-A4BE-44D0-889A-CC063D798F8B}" destId="{335ACD01-4CC1-48EE-BE53-D35288147E3A}" srcOrd="5" destOrd="0" parTransId="{A9A36118-6820-4C6A-9DC6-909D49DA8ECE}" sibTransId="{DCC2A54C-C684-4BFD-9E41-BFF647518A56}"/>
    <dgm:cxn modelId="{FE2280B1-FF6C-47A8-9D70-957DAAAD1D2A}" type="presParOf" srcId="{66AF80BD-1992-4ED4-928E-5842768C1F61}" destId="{B17C5D21-195A-4F9C-ADCA-CC61D468E7DF}" srcOrd="0" destOrd="0" presId="urn:microsoft.com/office/officeart/2005/8/layout/list1"/>
    <dgm:cxn modelId="{E71CF9AB-A20C-49B8-ABB6-74612F334CC9}" type="presParOf" srcId="{B17C5D21-195A-4F9C-ADCA-CC61D468E7DF}" destId="{13B90F0D-17B0-461C-8CAA-0C1F7705E4BD}" srcOrd="0" destOrd="0" presId="urn:microsoft.com/office/officeart/2005/8/layout/list1"/>
    <dgm:cxn modelId="{D1BA9563-1761-4913-A301-76DE7428BAA9}" type="presParOf" srcId="{B17C5D21-195A-4F9C-ADCA-CC61D468E7DF}" destId="{4650D11E-645D-407B-BFAA-9D5E4EA31F57}" srcOrd="1" destOrd="0" presId="urn:microsoft.com/office/officeart/2005/8/layout/list1"/>
    <dgm:cxn modelId="{3FBBD0BF-AF05-48A0-8673-702CECF4BE60}" type="presParOf" srcId="{66AF80BD-1992-4ED4-928E-5842768C1F61}" destId="{0B3B6217-DD8D-49EC-A352-9B4386DE8233}" srcOrd="1" destOrd="0" presId="urn:microsoft.com/office/officeart/2005/8/layout/list1"/>
    <dgm:cxn modelId="{4B0EA858-808A-4811-86E9-922D214D37C8}" type="presParOf" srcId="{66AF80BD-1992-4ED4-928E-5842768C1F61}" destId="{D5F5D26C-BAA2-481C-B14A-8FC2768B3D8C}"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EB0578A-E3B2-47E4-87B9-DCDA490E8751}" type="doc">
      <dgm:prSet loTypeId="urn:microsoft.com/office/officeart/2005/8/layout/list1" loCatId="list" qsTypeId="urn:microsoft.com/office/officeart/2005/8/quickstyle/simple5" qsCatId="simple" csTypeId="urn:microsoft.com/office/officeart/2005/8/colors/accent2_4" csCatId="accent2" phldr="1"/>
      <dgm:spPr/>
      <dgm:t>
        <a:bodyPr/>
        <a:lstStyle/>
        <a:p>
          <a:endParaRPr lang="en-US"/>
        </a:p>
      </dgm:t>
    </dgm:pt>
    <dgm:pt modelId="{B72E1F5D-0113-4906-8147-2E08D01AF789}">
      <dgm:prSet/>
      <dgm:spPr/>
      <dgm:t>
        <a:bodyPr/>
        <a:lstStyle/>
        <a:p>
          <a:pPr algn="ctr" rtl="1"/>
          <a:r>
            <a:rPr lang="fa-IR" dirty="0">
              <a:cs typeface="B Titr" pitchFamily="2" charset="-78"/>
            </a:rPr>
            <a:t>نظریه‌های مدرن</a:t>
          </a:r>
          <a:endParaRPr lang="en-US" dirty="0">
            <a:cs typeface="B Titr" pitchFamily="2" charset="-78"/>
          </a:endParaRPr>
        </a:p>
      </dgm:t>
    </dgm:pt>
    <dgm:pt modelId="{F156612D-86F9-4D3F-80D9-354DDCE8FB5A}" type="parTrans" cxnId="{AF35ACF2-B55E-4387-A80D-75AD9E932D88}">
      <dgm:prSet/>
      <dgm:spPr/>
      <dgm:t>
        <a:bodyPr/>
        <a:lstStyle/>
        <a:p>
          <a:endParaRPr lang="en-US"/>
        </a:p>
      </dgm:t>
    </dgm:pt>
    <dgm:pt modelId="{98F72164-9CFE-415E-9752-8F117392D084}" type="sibTrans" cxnId="{AF35ACF2-B55E-4387-A80D-75AD9E932D88}">
      <dgm:prSet/>
      <dgm:spPr/>
      <dgm:t>
        <a:bodyPr/>
        <a:lstStyle/>
        <a:p>
          <a:endParaRPr lang="en-US"/>
        </a:p>
      </dgm:t>
    </dgm:pt>
    <dgm:pt modelId="{68226B58-5AA7-4A7D-918F-C69BFBE45C38}">
      <dgm:prSet/>
      <dgm:spPr/>
      <dgm:t>
        <a:bodyPr/>
        <a:lstStyle/>
        <a:p>
          <a:pPr algn="r" rtl="1"/>
          <a:r>
            <a:rPr lang="fa-IR" dirty="0">
              <a:cs typeface="B Zar" pitchFamily="2" charset="-78"/>
            </a:rPr>
            <a:t>نظریۀ مودیلیانی و میلر</a:t>
          </a:r>
          <a:endParaRPr lang="en-US" dirty="0">
            <a:cs typeface="B Zar" pitchFamily="2" charset="-78"/>
          </a:endParaRPr>
        </a:p>
      </dgm:t>
    </dgm:pt>
    <dgm:pt modelId="{7A585016-98B6-46C7-8B5D-E01C62D1484B}" type="parTrans" cxnId="{11EF7C20-282D-490D-86D5-07FB3C98E7F5}">
      <dgm:prSet/>
      <dgm:spPr/>
      <dgm:t>
        <a:bodyPr/>
        <a:lstStyle/>
        <a:p>
          <a:endParaRPr lang="en-US"/>
        </a:p>
      </dgm:t>
    </dgm:pt>
    <dgm:pt modelId="{393BBA4E-D828-4BE5-A6A5-F1204A527D3D}" type="sibTrans" cxnId="{11EF7C20-282D-490D-86D5-07FB3C98E7F5}">
      <dgm:prSet/>
      <dgm:spPr/>
      <dgm:t>
        <a:bodyPr/>
        <a:lstStyle/>
        <a:p>
          <a:endParaRPr lang="en-US"/>
        </a:p>
      </dgm:t>
    </dgm:pt>
    <dgm:pt modelId="{E9F021F9-1846-4F5B-B3F0-EE7A226616AF}">
      <dgm:prSet/>
      <dgm:spPr/>
      <dgm:t>
        <a:bodyPr/>
        <a:lstStyle/>
        <a:p>
          <a:pPr algn="l" rtl="0"/>
          <a:r>
            <a:rPr lang="en-US" dirty="0">
              <a:cs typeface="B Zar" pitchFamily="2" charset="-78"/>
            </a:rPr>
            <a:t>Modigliani and Miller Theory</a:t>
          </a:r>
        </a:p>
      </dgm:t>
    </dgm:pt>
    <dgm:pt modelId="{75C7B79E-42B0-469B-8C7D-EC5FDC82DA6D}" type="parTrans" cxnId="{0043B146-5C1E-4D02-B626-44F153FD9ABE}">
      <dgm:prSet/>
      <dgm:spPr/>
      <dgm:t>
        <a:bodyPr/>
        <a:lstStyle/>
        <a:p>
          <a:endParaRPr lang="en-US"/>
        </a:p>
      </dgm:t>
    </dgm:pt>
    <dgm:pt modelId="{97E08A3B-C9E4-4897-9687-E48C0D89F664}" type="sibTrans" cxnId="{0043B146-5C1E-4D02-B626-44F153FD9ABE}">
      <dgm:prSet/>
      <dgm:spPr/>
      <dgm:t>
        <a:bodyPr/>
        <a:lstStyle/>
        <a:p>
          <a:endParaRPr lang="en-US"/>
        </a:p>
      </dgm:t>
    </dgm:pt>
    <dgm:pt modelId="{7AC03280-7B03-42B4-8E3A-F6F9C6D98D9C}">
      <dgm:prSet/>
      <dgm:spPr/>
      <dgm:t>
        <a:bodyPr/>
        <a:lstStyle/>
        <a:p>
          <a:pPr algn="r" rtl="1"/>
          <a:r>
            <a:rPr lang="fa-IR" dirty="0">
              <a:cs typeface="B Zar" pitchFamily="2" charset="-78"/>
            </a:rPr>
            <a:t>نظریۀ دادوستد</a:t>
          </a:r>
          <a:endParaRPr lang="en-US" dirty="0">
            <a:cs typeface="B Zar" pitchFamily="2" charset="-78"/>
          </a:endParaRPr>
        </a:p>
      </dgm:t>
    </dgm:pt>
    <dgm:pt modelId="{BED25163-DD07-4433-B7F1-F3AB379FC610}" type="parTrans" cxnId="{66E3F1AA-111A-4D2C-B74C-78B0B9577083}">
      <dgm:prSet/>
      <dgm:spPr/>
      <dgm:t>
        <a:bodyPr/>
        <a:lstStyle/>
        <a:p>
          <a:endParaRPr lang="en-US"/>
        </a:p>
      </dgm:t>
    </dgm:pt>
    <dgm:pt modelId="{FDF8FA62-6B69-466C-AA4B-B36768701A58}" type="sibTrans" cxnId="{66E3F1AA-111A-4D2C-B74C-78B0B9577083}">
      <dgm:prSet/>
      <dgm:spPr/>
      <dgm:t>
        <a:bodyPr/>
        <a:lstStyle/>
        <a:p>
          <a:endParaRPr lang="en-US"/>
        </a:p>
      </dgm:t>
    </dgm:pt>
    <dgm:pt modelId="{47EB561B-AF5E-4EEE-BF7E-8364E8CC1E71}">
      <dgm:prSet/>
      <dgm:spPr/>
      <dgm:t>
        <a:bodyPr/>
        <a:lstStyle/>
        <a:p>
          <a:pPr algn="l" rtl="0"/>
          <a:r>
            <a:rPr lang="en-US" dirty="0">
              <a:cs typeface="B Zar" pitchFamily="2" charset="-78"/>
            </a:rPr>
            <a:t>Trade-Off Theory</a:t>
          </a:r>
        </a:p>
      </dgm:t>
    </dgm:pt>
    <dgm:pt modelId="{9752F04D-682E-42D1-AB0E-0497DA6B17E0}" type="parTrans" cxnId="{EE1B2CAD-FA0E-44EF-AEA4-27C0DDF887CE}">
      <dgm:prSet/>
      <dgm:spPr/>
      <dgm:t>
        <a:bodyPr/>
        <a:lstStyle/>
        <a:p>
          <a:endParaRPr lang="en-US"/>
        </a:p>
      </dgm:t>
    </dgm:pt>
    <dgm:pt modelId="{4EF6D190-7942-4DEC-8953-04620707ECC7}" type="sibTrans" cxnId="{EE1B2CAD-FA0E-44EF-AEA4-27C0DDF887CE}">
      <dgm:prSet/>
      <dgm:spPr/>
      <dgm:t>
        <a:bodyPr/>
        <a:lstStyle/>
        <a:p>
          <a:endParaRPr lang="en-US"/>
        </a:p>
      </dgm:t>
    </dgm:pt>
    <dgm:pt modelId="{B6BBC686-23E0-4AE1-8E43-CDB7D3989712}">
      <dgm:prSet/>
      <dgm:spPr/>
      <dgm:t>
        <a:bodyPr/>
        <a:lstStyle/>
        <a:p>
          <a:pPr algn="r" rtl="1"/>
          <a:r>
            <a:rPr lang="fa-IR" dirty="0">
              <a:cs typeface="B Zar" pitchFamily="2" charset="-78"/>
            </a:rPr>
            <a:t>نظریۀ سلسله مراتبی</a:t>
          </a:r>
          <a:endParaRPr lang="en-US" dirty="0">
            <a:cs typeface="B Zar" pitchFamily="2" charset="-78"/>
          </a:endParaRPr>
        </a:p>
      </dgm:t>
    </dgm:pt>
    <dgm:pt modelId="{E76E8314-CFDA-4A18-BDAF-7E93E4B0E51F}" type="parTrans" cxnId="{AAAD9409-28C4-44C8-8F9E-715E2FF6512A}">
      <dgm:prSet/>
      <dgm:spPr/>
      <dgm:t>
        <a:bodyPr/>
        <a:lstStyle/>
        <a:p>
          <a:endParaRPr lang="en-US"/>
        </a:p>
      </dgm:t>
    </dgm:pt>
    <dgm:pt modelId="{86B2BE92-F29B-4284-B1B3-7AD352348DAB}" type="sibTrans" cxnId="{AAAD9409-28C4-44C8-8F9E-715E2FF6512A}">
      <dgm:prSet/>
      <dgm:spPr/>
      <dgm:t>
        <a:bodyPr/>
        <a:lstStyle/>
        <a:p>
          <a:endParaRPr lang="en-US"/>
        </a:p>
      </dgm:t>
    </dgm:pt>
    <dgm:pt modelId="{0F22CD44-C6EA-4C81-A0F6-44AA481682C9}">
      <dgm:prSet/>
      <dgm:spPr/>
      <dgm:t>
        <a:bodyPr/>
        <a:lstStyle/>
        <a:p>
          <a:pPr algn="l" rtl="0"/>
          <a:r>
            <a:rPr lang="en-US" dirty="0">
              <a:cs typeface="B Zar" pitchFamily="2" charset="-78"/>
            </a:rPr>
            <a:t>Pecking Order Theory</a:t>
          </a:r>
          <a:endParaRPr lang="fa-IR" dirty="0">
            <a:cs typeface="B Zar" pitchFamily="2" charset="-78"/>
          </a:endParaRPr>
        </a:p>
      </dgm:t>
    </dgm:pt>
    <dgm:pt modelId="{F6A00462-0894-4FC5-ACF3-A24DADB39C55}" type="parTrans" cxnId="{13C48D07-E71C-466E-8918-2351C3347B4A}">
      <dgm:prSet/>
      <dgm:spPr/>
      <dgm:t>
        <a:bodyPr/>
        <a:lstStyle/>
        <a:p>
          <a:endParaRPr lang="en-US"/>
        </a:p>
      </dgm:t>
    </dgm:pt>
    <dgm:pt modelId="{9B0CAF67-ED87-48EF-A1BF-5891E4A37C79}" type="sibTrans" cxnId="{13C48D07-E71C-466E-8918-2351C3347B4A}">
      <dgm:prSet/>
      <dgm:spPr/>
      <dgm:t>
        <a:bodyPr/>
        <a:lstStyle/>
        <a:p>
          <a:endParaRPr lang="en-US"/>
        </a:p>
      </dgm:t>
    </dgm:pt>
    <dgm:pt modelId="{4AB24467-C7A9-4A4C-AC43-9D3D72D9B531}">
      <dgm:prSet/>
      <dgm:spPr/>
      <dgm:t>
        <a:bodyPr/>
        <a:lstStyle/>
        <a:p>
          <a:pPr algn="r" rtl="1"/>
          <a:r>
            <a:rPr lang="fa-IR" dirty="0">
              <a:cs typeface="B Zar" pitchFamily="2" charset="-78"/>
            </a:rPr>
            <a:t>نظریۀ اطلاعات نامتقارن یا هشداردهنده</a:t>
          </a:r>
        </a:p>
      </dgm:t>
    </dgm:pt>
    <dgm:pt modelId="{CC0578AA-3392-466A-9BBF-121525AED9C1}" type="parTrans" cxnId="{FE07F3D3-2D2C-4A3F-853C-C64D6856321E}">
      <dgm:prSet/>
      <dgm:spPr/>
    </dgm:pt>
    <dgm:pt modelId="{4D154401-06C0-4B3F-8E3E-FD771589CB85}" type="sibTrans" cxnId="{FE07F3D3-2D2C-4A3F-853C-C64D6856321E}">
      <dgm:prSet/>
      <dgm:spPr/>
    </dgm:pt>
    <dgm:pt modelId="{2ADCFF6E-3D84-4007-96FD-B325C97D5099}">
      <dgm:prSet/>
      <dgm:spPr/>
      <dgm:t>
        <a:bodyPr/>
        <a:lstStyle/>
        <a:p>
          <a:pPr algn="l" rtl="0"/>
          <a:r>
            <a:rPr lang="en-US" dirty="0">
              <a:cs typeface="B Zar" pitchFamily="2" charset="-78"/>
            </a:rPr>
            <a:t>Asymmetric Information (Signaling) Theory</a:t>
          </a:r>
          <a:endParaRPr lang="fa-IR" dirty="0">
            <a:cs typeface="B Zar" pitchFamily="2" charset="-78"/>
          </a:endParaRPr>
        </a:p>
      </dgm:t>
    </dgm:pt>
    <dgm:pt modelId="{E4F769FC-2D53-4536-9ED1-BB0431306EC6}" type="parTrans" cxnId="{CE3CA2FB-417E-4826-95A5-CACDC60E23F0}">
      <dgm:prSet/>
      <dgm:spPr/>
    </dgm:pt>
    <dgm:pt modelId="{F1F0FA97-4EC1-4B03-9016-B301F1E805C8}" type="sibTrans" cxnId="{CE3CA2FB-417E-4826-95A5-CACDC60E23F0}">
      <dgm:prSet/>
      <dgm:spPr/>
    </dgm:pt>
    <dgm:pt modelId="{47745947-005A-45AE-B84D-9AFE6D05E0DC}" type="pres">
      <dgm:prSet presAssocID="{7EB0578A-E3B2-47E4-87B9-DCDA490E8751}" presName="linear" presStyleCnt="0">
        <dgm:presLayoutVars>
          <dgm:dir/>
          <dgm:animLvl val="lvl"/>
          <dgm:resizeHandles val="exact"/>
        </dgm:presLayoutVars>
      </dgm:prSet>
      <dgm:spPr/>
    </dgm:pt>
    <dgm:pt modelId="{48507B1C-9373-4F31-BA7E-37DFECB0F401}" type="pres">
      <dgm:prSet presAssocID="{B72E1F5D-0113-4906-8147-2E08D01AF789}" presName="parentLin" presStyleCnt="0"/>
      <dgm:spPr/>
    </dgm:pt>
    <dgm:pt modelId="{3FAC08B6-0BE7-4EE2-8B44-876FE9B6BC79}" type="pres">
      <dgm:prSet presAssocID="{B72E1F5D-0113-4906-8147-2E08D01AF789}" presName="parentLeftMargin" presStyleLbl="node1" presStyleIdx="0" presStyleCnt="1"/>
      <dgm:spPr/>
    </dgm:pt>
    <dgm:pt modelId="{B3281024-67B3-4614-9A79-910FDC226F28}" type="pres">
      <dgm:prSet presAssocID="{B72E1F5D-0113-4906-8147-2E08D01AF789}" presName="parentText" presStyleLbl="node1" presStyleIdx="0" presStyleCnt="1">
        <dgm:presLayoutVars>
          <dgm:chMax val="0"/>
          <dgm:bulletEnabled val="1"/>
        </dgm:presLayoutVars>
      </dgm:prSet>
      <dgm:spPr/>
    </dgm:pt>
    <dgm:pt modelId="{0F9606F4-83E0-443F-8CC4-D8897C9309D4}" type="pres">
      <dgm:prSet presAssocID="{B72E1F5D-0113-4906-8147-2E08D01AF789}" presName="negativeSpace" presStyleCnt="0"/>
      <dgm:spPr/>
    </dgm:pt>
    <dgm:pt modelId="{5E434A3C-897B-4277-8EA6-59E0CDA75BB8}" type="pres">
      <dgm:prSet presAssocID="{B72E1F5D-0113-4906-8147-2E08D01AF789}" presName="childText" presStyleLbl="conFgAcc1" presStyleIdx="0" presStyleCnt="1">
        <dgm:presLayoutVars>
          <dgm:bulletEnabled val="1"/>
        </dgm:presLayoutVars>
      </dgm:prSet>
      <dgm:spPr/>
    </dgm:pt>
  </dgm:ptLst>
  <dgm:cxnLst>
    <dgm:cxn modelId="{13C48D07-E71C-466E-8918-2351C3347B4A}" srcId="{B72E1F5D-0113-4906-8147-2E08D01AF789}" destId="{0F22CD44-C6EA-4C81-A0F6-44AA481682C9}" srcOrd="5" destOrd="0" parTransId="{F6A00462-0894-4FC5-ACF3-A24DADB39C55}" sibTransId="{9B0CAF67-ED87-48EF-A1BF-5891E4A37C79}"/>
    <dgm:cxn modelId="{AAAD9409-28C4-44C8-8F9E-715E2FF6512A}" srcId="{B72E1F5D-0113-4906-8147-2E08D01AF789}" destId="{B6BBC686-23E0-4AE1-8E43-CDB7D3989712}" srcOrd="4" destOrd="0" parTransId="{E76E8314-CFDA-4A18-BDAF-7E93E4B0E51F}" sibTransId="{86B2BE92-F29B-4284-B1B3-7AD352348DAB}"/>
    <dgm:cxn modelId="{11EF7C20-282D-490D-86D5-07FB3C98E7F5}" srcId="{B72E1F5D-0113-4906-8147-2E08D01AF789}" destId="{68226B58-5AA7-4A7D-918F-C69BFBE45C38}" srcOrd="0" destOrd="0" parTransId="{7A585016-98B6-46C7-8B5D-E01C62D1484B}" sibTransId="{393BBA4E-D828-4BE5-A6A5-F1204A527D3D}"/>
    <dgm:cxn modelId="{0043B146-5C1E-4D02-B626-44F153FD9ABE}" srcId="{B72E1F5D-0113-4906-8147-2E08D01AF789}" destId="{E9F021F9-1846-4F5B-B3F0-EE7A226616AF}" srcOrd="1" destOrd="0" parTransId="{75C7B79E-42B0-469B-8C7D-EC5FDC82DA6D}" sibTransId="{97E08A3B-C9E4-4897-9687-E48C0D89F664}"/>
    <dgm:cxn modelId="{A4622760-11A4-4A1F-878C-7C5A7AB68ECF}" type="presOf" srcId="{B6BBC686-23E0-4AE1-8E43-CDB7D3989712}" destId="{5E434A3C-897B-4277-8EA6-59E0CDA75BB8}" srcOrd="0" destOrd="4" presId="urn:microsoft.com/office/officeart/2005/8/layout/list1"/>
    <dgm:cxn modelId="{57A9E577-925C-43FD-B8D1-BC073373807B}" type="presOf" srcId="{E9F021F9-1846-4F5B-B3F0-EE7A226616AF}" destId="{5E434A3C-897B-4277-8EA6-59E0CDA75BB8}" srcOrd="0" destOrd="1" presId="urn:microsoft.com/office/officeart/2005/8/layout/list1"/>
    <dgm:cxn modelId="{8D4C7080-35A6-43E7-A955-2CEDF0F468B0}" type="presOf" srcId="{0F22CD44-C6EA-4C81-A0F6-44AA481682C9}" destId="{5E434A3C-897B-4277-8EA6-59E0CDA75BB8}" srcOrd="0" destOrd="5" presId="urn:microsoft.com/office/officeart/2005/8/layout/list1"/>
    <dgm:cxn modelId="{FB8C4086-9764-4D06-AB2D-F3B5BC1F8E92}" type="presOf" srcId="{B72E1F5D-0113-4906-8147-2E08D01AF789}" destId="{3FAC08B6-0BE7-4EE2-8B44-876FE9B6BC79}" srcOrd="0" destOrd="0" presId="urn:microsoft.com/office/officeart/2005/8/layout/list1"/>
    <dgm:cxn modelId="{558C6A8F-C0F9-4902-93C8-D1ECD7E5BE90}" type="presOf" srcId="{7AC03280-7B03-42B4-8E3A-F6F9C6D98D9C}" destId="{5E434A3C-897B-4277-8EA6-59E0CDA75BB8}" srcOrd="0" destOrd="2" presId="urn:microsoft.com/office/officeart/2005/8/layout/list1"/>
    <dgm:cxn modelId="{2C99F88F-E796-4E41-8391-41844AF1881C}" type="presOf" srcId="{7EB0578A-E3B2-47E4-87B9-DCDA490E8751}" destId="{47745947-005A-45AE-B84D-9AFE6D05E0DC}" srcOrd="0" destOrd="0" presId="urn:microsoft.com/office/officeart/2005/8/layout/list1"/>
    <dgm:cxn modelId="{7131359B-1941-42EC-81AF-4760E949541E}" type="presOf" srcId="{B72E1F5D-0113-4906-8147-2E08D01AF789}" destId="{B3281024-67B3-4614-9A79-910FDC226F28}" srcOrd="1" destOrd="0" presId="urn:microsoft.com/office/officeart/2005/8/layout/list1"/>
    <dgm:cxn modelId="{A61952A9-A98B-49AF-9A6F-9652FCFEA065}" type="presOf" srcId="{68226B58-5AA7-4A7D-918F-C69BFBE45C38}" destId="{5E434A3C-897B-4277-8EA6-59E0CDA75BB8}" srcOrd="0" destOrd="0" presId="urn:microsoft.com/office/officeart/2005/8/layout/list1"/>
    <dgm:cxn modelId="{66E3F1AA-111A-4D2C-B74C-78B0B9577083}" srcId="{B72E1F5D-0113-4906-8147-2E08D01AF789}" destId="{7AC03280-7B03-42B4-8E3A-F6F9C6D98D9C}" srcOrd="2" destOrd="0" parTransId="{BED25163-DD07-4433-B7F1-F3AB379FC610}" sibTransId="{FDF8FA62-6B69-466C-AA4B-B36768701A58}"/>
    <dgm:cxn modelId="{EE1B2CAD-FA0E-44EF-AEA4-27C0DDF887CE}" srcId="{B72E1F5D-0113-4906-8147-2E08D01AF789}" destId="{47EB561B-AF5E-4EEE-BF7E-8364E8CC1E71}" srcOrd="3" destOrd="0" parTransId="{9752F04D-682E-42D1-AB0E-0497DA6B17E0}" sibTransId="{4EF6D190-7942-4DEC-8953-04620707ECC7}"/>
    <dgm:cxn modelId="{F4D1E0B3-9E00-41E6-9015-BEB6982E487B}" type="presOf" srcId="{4AB24467-C7A9-4A4C-AC43-9D3D72D9B531}" destId="{5E434A3C-897B-4277-8EA6-59E0CDA75BB8}" srcOrd="0" destOrd="6" presId="urn:microsoft.com/office/officeart/2005/8/layout/list1"/>
    <dgm:cxn modelId="{D662E9BD-93FD-49BE-8611-5E6FABC508DA}" type="presOf" srcId="{2ADCFF6E-3D84-4007-96FD-B325C97D5099}" destId="{5E434A3C-897B-4277-8EA6-59E0CDA75BB8}" srcOrd="0" destOrd="7" presId="urn:microsoft.com/office/officeart/2005/8/layout/list1"/>
    <dgm:cxn modelId="{D52AB0CD-FFB4-4F0D-8DDF-1324BA80B619}" type="presOf" srcId="{47EB561B-AF5E-4EEE-BF7E-8364E8CC1E71}" destId="{5E434A3C-897B-4277-8EA6-59E0CDA75BB8}" srcOrd="0" destOrd="3" presId="urn:microsoft.com/office/officeart/2005/8/layout/list1"/>
    <dgm:cxn modelId="{FE07F3D3-2D2C-4A3F-853C-C64D6856321E}" srcId="{B72E1F5D-0113-4906-8147-2E08D01AF789}" destId="{4AB24467-C7A9-4A4C-AC43-9D3D72D9B531}" srcOrd="6" destOrd="0" parTransId="{CC0578AA-3392-466A-9BBF-121525AED9C1}" sibTransId="{4D154401-06C0-4B3F-8E3E-FD771589CB85}"/>
    <dgm:cxn modelId="{AF35ACF2-B55E-4387-A80D-75AD9E932D88}" srcId="{7EB0578A-E3B2-47E4-87B9-DCDA490E8751}" destId="{B72E1F5D-0113-4906-8147-2E08D01AF789}" srcOrd="0" destOrd="0" parTransId="{F156612D-86F9-4D3F-80D9-354DDCE8FB5A}" sibTransId="{98F72164-9CFE-415E-9752-8F117392D084}"/>
    <dgm:cxn modelId="{CE3CA2FB-417E-4826-95A5-CACDC60E23F0}" srcId="{B72E1F5D-0113-4906-8147-2E08D01AF789}" destId="{2ADCFF6E-3D84-4007-96FD-B325C97D5099}" srcOrd="7" destOrd="0" parTransId="{E4F769FC-2D53-4536-9ED1-BB0431306EC6}" sibTransId="{F1F0FA97-4EC1-4B03-9016-B301F1E805C8}"/>
    <dgm:cxn modelId="{2DC78A71-B91C-46DC-B48B-0BADA0AC196D}" type="presParOf" srcId="{47745947-005A-45AE-B84D-9AFE6D05E0DC}" destId="{48507B1C-9373-4F31-BA7E-37DFECB0F401}" srcOrd="0" destOrd="0" presId="urn:microsoft.com/office/officeart/2005/8/layout/list1"/>
    <dgm:cxn modelId="{A256866F-0FFB-43EE-95E8-CBAA74747EA1}" type="presParOf" srcId="{48507B1C-9373-4F31-BA7E-37DFECB0F401}" destId="{3FAC08B6-0BE7-4EE2-8B44-876FE9B6BC79}" srcOrd="0" destOrd="0" presId="urn:microsoft.com/office/officeart/2005/8/layout/list1"/>
    <dgm:cxn modelId="{38AA2912-D3F8-42D3-A0DE-D263FF2BA9B0}" type="presParOf" srcId="{48507B1C-9373-4F31-BA7E-37DFECB0F401}" destId="{B3281024-67B3-4614-9A79-910FDC226F28}" srcOrd="1" destOrd="0" presId="urn:microsoft.com/office/officeart/2005/8/layout/list1"/>
    <dgm:cxn modelId="{4C522B5A-6140-44A4-8A86-FFB5258DC8C7}" type="presParOf" srcId="{47745947-005A-45AE-B84D-9AFE6D05E0DC}" destId="{0F9606F4-83E0-443F-8CC4-D8897C9309D4}" srcOrd="1" destOrd="0" presId="urn:microsoft.com/office/officeart/2005/8/layout/list1"/>
    <dgm:cxn modelId="{4E79C6FB-D0DE-466F-AE08-F3254A346C95}" type="presParOf" srcId="{47745947-005A-45AE-B84D-9AFE6D05E0DC}" destId="{5E434A3C-897B-4277-8EA6-59E0CDA75BB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522530A0-F1D3-4ACC-AC95-0AB36A01BD98}" type="doc">
      <dgm:prSet loTypeId="urn:microsoft.com/office/officeart/2005/8/layout/vList4" loCatId="list" qsTypeId="urn:microsoft.com/office/officeart/2005/8/quickstyle/3d7" qsCatId="3D" csTypeId="urn:microsoft.com/office/officeart/2005/8/colors/accent0_1" csCatId="mainScheme" phldr="1"/>
      <dgm:spPr/>
      <dgm:t>
        <a:bodyPr/>
        <a:lstStyle/>
        <a:p>
          <a:endParaRPr lang="en-US"/>
        </a:p>
      </dgm:t>
    </dgm:pt>
    <dgm:pt modelId="{182DFFEC-38EC-41CC-8A9C-9A4D94572D7E}">
      <dgm:prSet custT="1"/>
      <dgm:spPr/>
      <dgm:t>
        <a:bodyPr/>
        <a:lstStyle/>
        <a:p>
          <a:pPr algn="ctr" rtl="1">
            <a:lnSpc>
              <a:spcPct val="90000"/>
            </a:lnSpc>
          </a:pPr>
          <a:endParaRPr lang="en-US" sz="3200" dirty="0">
            <a:cs typeface="B Titr" pitchFamily="2" charset="-78"/>
          </a:endParaRPr>
        </a:p>
      </dgm:t>
    </dgm:pt>
    <dgm:pt modelId="{EC8649E9-5F64-407B-BCC0-43E805A0FFD5}" type="parTrans" cxnId="{0E7FD833-9C3B-4D22-A872-92D4E31EBD92}">
      <dgm:prSet/>
      <dgm:spPr/>
      <dgm:t>
        <a:bodyPr/>
        <a:lstStyle/>
        <a:p>
          <a:endParaRPr lang="en-US"/>
        </a:p>
      </dgm:t>
    </dgm:pt>
    <dgm:pt modelId="{106EABB7-1666-4D44-81B1-430619B8D3BF}" type="sibTrans" cxnId="{0E7FD833-9C3B-4D22-A872-92D4E31EBD92}">
      <dgm:prSet/>
      <dgm:spPr/>
      <dgm:t>
        <a:bodyPr/>
        <a:lstStyle/>
        <a:p>
          <a:endParaRPr lang="en-US"/>
        </a:p>
      </dgm:t>
    </dgm:pt>
    <dgm:pt modelId="{C549D148-94B3-4946-A6B8-3860F7F37481}">
      <dgm:prSet custT="1"/>
      <dgm:spPr/>
      <dgm:t>
        <a:bodyPr/>
        <a:lstStyle/>
        <a:p>
          <a:pPr algn="r" rtl="1">
            <a:lnSpc>
              <a:spcPct val="100000"/>
            </a:lnSpc>
          </a:pPr>
          <a:r>
            <a:rPr lang="fa-IR" sz="2800" dirty="0">
              <a:latin typeface="ذb zar"/>
              <a:cs typeface="B Titr" pitchFamily="2" charset="-78"/>
            </a:rPr>
            <a:t>نظریۀ دوم: </a:t>
          </a:r>
          <a:r>
            <a:rPr lang="fa-IR" sz="3200" dirty="0">
              <a:latin typeface="ذb zar"/>
              <a:cs typeface="B Zar" pitchFamily="2" charset="-78"/>
            </a:rPr>
            <a:t>با فرض وجود </a:t>
          </a:r>
          <a:r>
            <a:rPr lang="fa-IR" sz="3200" dirty="0">
              <a:cs typeface="B Zar" pitchFamily="2" charset="-78"/>
            </a:rPr>
            <a:t>مالیات</a:t>
          </a:r>
          <a:endParaRPr lang="en-US" sz="3200" dirty="0">
            <a:latin typeface="ذb zar"/>
            <a:cs typeface="B Zar" pitchFamily="2" charset="-78"/>
          </a:endParaRPr>
        </a:p>
      </dgm:t>
    </dgm:pt>
    <dgm:pt modelId="{91AEF207-33AE-4FE5-8C49-55EE3C06345A}" type="parTrans" cxnId="{D15C3B37-2FAC-4154-A2A8-11BBFED2F650}">
      <dgm:prSet/>
      <dgm:spPr/>
      <dgm:t>
        <a:bodyPr/>
        <a:lstStyle/>
        <a:p>
          <a:endParaRPr lang="en-US"/>
        </a:p>
      </dgm:t>
    </dgm:pt>
    <dgm:pt modelId="{F0A698C1-9E23-45B6-961A-723F5C9B401E}" type="sibTrans" cxnId="{D15C3B37-2FAC-4154-A2A8-11BBFED2F650}">
      <dgm:prSet/>
      <dgm:spPr/>
      <dgm:t>
        <a:bodyPr/>
        <a:lstStyle/>
        <a:p>
          <a:endParaRPr lang="en-US"/>
        </a:p>
      </dgm:t>
    </dgm:pt>
    <dgm:pt modelId="{5DF474E8-7423-4C42-9034-10102A32A27D}">
      <dgm:prSet custT="1"/>
      <dgm:spPr/>
      <dgm:t>
        <a:bodyPr/>
        <a:lstStyle/>
        <a:p>
          <a:pPr algn="r" rtl="1">
            <a:lnSpc>
              <a:spcPct val="100000"/>
            </a:lnSpc>
          </a:pPr>
          <a:r>
            <a:rPr lang="fa-IR" sz="2800" dirty="0">
              <a:latin typeface="ذb zar"/>
              <a:cs typeface="B Titr" pitchFamily="2" charset="-78"/>
            </a:rPr>
            <a:t>نظریۀ اول: </a:t>
          </a:r>
          <a:r>
            <a:rPr lang="fa-IR" sz="3200" dirty="0">
              <a:latin typeface="ذb zar"/>
              <a:cs typeface="B Zar" pitchFamily="2" charset="-78"/>
            </a:rPr>
            <a:t>با فرض </a:t>
          </a:r>
          <a:r>
            <a:rPr lang="fa-IR" sz="3200" dirty="0">
              <a:cs typeface="B Zar" pitchFamily="2" charset="-78"/>
            </a:rPr>
            <a:t>عدم‌وجود مالیات</a:t>
          </a:r>
          <a:endParaRPr lang="en-US" sz="3200" dirty="0">
            <a:latin typeface="ذb zar"/>
            <a:cs typeface="B Zar" pitchFamily="2" charset="-78"/>
          </a:endParaRPr>
        </a:p>
      </dgm:t>
    </dgm:pt>
    <dgm:pt modelId="{7FE19271-F0A3-4786-B798-00E0DBCD823B}" type="parTrans" cxnId="{B3FB328C-BD42-438A-AF9A-D20DED17FE38}">
      <dgm:prSet/>
      <dgm:spPr/>
      <dgm:t>
        <a:bodyPr/>
        <a:lstStyle/>
        <a:p>
          <a:endParaRPr lang="en-US"/>
        </a:p>
      </dgm:t>
    </dgm:pt>
    <dgm:pt modelId="{E9BAE3A4-1A04-47BE-A523-CA43F6D09BDC}" type="sibTrans" cxnId="{B3FB328C-BD42-438A-AF9A-D20DED17FE38}">
      <dgm:prSet/>
      <dgm:spPr/>
      <dgm:t>
        <a:bodyPr/>
        <a:lstStyle/>
        <a:p>
          <a:endParaRPr lang="en-US"/>
        </a:p>
      </dgm:t>
    </dgm:pt>
    <dgm:pt modelId="{85B63DD3-6147-4E86-BF20-BEBAF14C969F}">
      <dgm:prSet custT="1"/>
      <dgm:spPr/>
      <dgm:t>
        <a:bodyPr/>
        <a:lstStyle/>
        <a:p>
          <a:pPr algn="r" rtl="1">
            <a:lnSpc>
              <a:spcPct val="100000"/>
            </a:lnSpc>
          </a:pPr>
          <a:endParaRPr lang="en-US" sz="3200" dirty="0">
            <a:latin typeface="ذb zar"/>
            <a:cs typeface="B Zar" pitchFamily="2" charset="-78"/>
          </a:endParaRPr>
        </a:p>
      </dgm:t>
    </dgm:pt>
    <dgm:pt modelId="{733DFB7C-BF7C-40ED-AD20-7046ACACB4E2}" type="parTrans" cxnId="{55CADDD6-1A6A-4D4F-9DC9-3ACF6CBDF031}">
      <dgm:prSet/>
      <dgm:spPr/>
      <dgm:t>
        <a:bodyPr/>
        <a:lstStyle/>
        <a:p>
          <a:endParaRPr lang="en-US"/>
        </a:p>
      </dgm:t>
    </dgm:pt>
    <dgm:pt modelId="{34B576AF-93C0-4893-B91F-9AB57B089062}" type="sibTrans" cxnId="{55CADDD6-1A6A-4D4F-9DC9-3ACF6CBDF031}">
      <dgm:prSet/>
      <dgm:spPr/>
      <dgm:t>
        <a:bodyPr/>
        <a:lstStyle/>
        <a:p>
          <a:endParaRPr lang="en-US"/>
        </a:p>
      </dgm:t>
    </dgm:pt>
    <dgm:pt modelId="{E5B63CDE-D5F9-4D66-B1F4-3F0347ABA441}">
      <dgm:prSet custT="1"/>
      <dgm:spPr/>
      <dgm:t>
        <a:bodyPr/>
        <a:lstStyle/>
        <a:p>
          <a:pPr algn="r" rtl="1">
            <a:lnSpc>
              <a:spcPct val="100000"/>
            </a:lnSpc>
          </a:pPr>
          <a:endParaRPr lang="en-US" sz="3200" dirty="0">
            <a:latin typeface="ذb zar"/>
            <a:cs typeface="B Zar" pitchFamily="2" charset="-78"/>
          </a:endParaRPr>
        </a:p>
      </dgm:t>
    </dgm:pt>
    <dgm:pt modelId="{96529B1D-5370-4C11-B324-88FFBD4930A9}" type="parTrans" cxnId="{CFB2358D-38D2-49FE-AACE-98FDCB16FC41}">
      <dgm:prSet/>
      <dgm:spPr/>
      <dgm:t>
        <a:bodyPr/>
        <a:lstStyle/>
        <a:p>
          <a:endParaRPr lang="en-US"/>
        </a:p>
      </dgm:t>
    </dgm:pt>
    <dgm:pt modelId="{BEA8548F-58D1-4051-B272-797005925472}" type="sibTrans" cxnId="{CFB2358D-38D2-49FE-AACE-98FDCB16FC41}">
      <dgm:prSet/>
      <dgm:spPr/>
      <dgm:t>
        <a:bodyPr/>
        <a:lstStyle/>
        <a:p>
          <a:endParaRPr lang="en-US"/>
        </a:p>
      </dgm:t>
    </dgm:pt>
    <dgm:pt modelId="{644D05E7-4B64-42D9-817F-A456077DAABD}">
      <dgm:prSet custT="1"/>
      <dgm:spPr/>
      <dgm:t>
        <a:bodyPr/>
        <a:lstStyle/>
        <a:p>
          <a:pPr algn="r" rtl="1">
            <a:lnSpc>
              <a:spcPct val="100000"/>
            </a:lnSpc>
          </a:pPr>
          <a:endParaRPr lang="en-US" sz="3200" dirty="0">
            <a:latin typeface="ذb zar"/>
            <a:cs typeface="B Zar" pitchFamily="2" charset="-78"/>
          </a:endParaRPr>
        </a:p>
      </dgm:t>
    </dgm:pt>
    <dgm:pt modelId="{B748EFF7-3CAA-43E9-82C3-570930908733}" type="parTrans" cxnId="{AE8004D6-DFB1-4D63-9FC8-CF77F883B6EA}">
      <dgm:prSet/>
      <dgm:spPr/>
      <dgm:t>
        <a:bodyPr/>
        <a:lstStyle/>
        <a:p>
          <a:endParaRPr lang="en-US"/>
        </a:p>
      </dgm:t>
    </dgm:pt>
    <dgm:pt modelId="{B2889853-80A2-4D08-8F40-F64BC43D3624}" type="sibTrans" cxnId="{AE8004D6-DFB1-4D63-9FC8-CF77F883B6EA}">
      <dgm:prSet/>
      <dgm:spPr/>
      <dgm:t>
        <a:bodyPr/>
        <a:lstStyle/>
        <a:p>
          <a:endParaRPr lang="en-US"/>
        </a:p>
      </dgm:t>
    </dgm:pt>
    <dgm:pt modelId="{957FAA8D-2C81-4AB5-911E-A1B0B0750680}" type="pres">
      <dgm:prSet presAssocID="{522530A0-F1D3-4ACC-AC95-0AB36A01BD98}" presName="linear" presStyleCnt="0">
        <dgm:presLayoutVars>
          <dgm:dir/>
          <dgm:resizeHandles val="exact"/>
        </dgm:presLayoutVars>
      </dgm:prSet>
      <dgm:spPr/>
    </dgm:pt>
    <dgm:pt modelId="{102B5268-EC6C-4919-86FA-C2BFDF006BD8}" type="pres">
      <dgm:prSet presAssocID="{182DFFEC-38EC-41CC-8A9C-9A4D94572D7E}" presName="comp" presStyleCnt="0"/>
      <dgm:spPr/>
    </dgm:pt>
    <dgm:pt modelId="{F11E93E5-8458-489F-813E-2F9EFB8FD6EC}" type="pres">
      <dgm:prSet presAssocID="{182DFFEC-38EC-41CC-8A9C-9A4D94572D7E}" presName="box" presStyleLbl="node1" presStyleIdx="0" presStyleCnt="1"/>
      <dgm:spPr/>
    </dgm:pt>
    <dgm:pt modelId="{D98BE49F-4CAB-4045-A1C5-075260D870EE}" type="pres">
      <dgm:prSet presAssocID="{182DFFEC-38EC-41CC-8A9C-9A4D94572D7E}" presName="img" presStyleLbl="fgImgPlace1" presStyleIdx="0" presStyleCnt="1" custScaleX="126838" custScaleY="65475" custLinFactNeighborY="-25675"/>
      <dgm:spPr>
        <a:blipFill rotWithShape="0">
          <a:blip xmlns:r="http://schemas.openxmlformats.org/officeDocument/2006/relationships" r:embed="rId1"/>
          <a:stretch>
            <a:fillRect/>
          </a:stretch>
        </a:blipFill>
      </dgm:spPr>
    </dgm:pt>
    <dgm:pt modelId="{ECD1E608-E0E6-4274-BF58-F4C57FC64D32}" type="pres">
      <dgm:prSet presAssocID="{182DFFEC-38EC-41CC-8A9C-9A4D94572D7E}" presName="text" presStyleLbl="node1" presStyleIdx="0" presStyleCnt="1">
        <dgm:presLayoutVars>
          <dgm:bulletEnabled val="1"/>
        </dgm:presLayoutVars>
      </dgm:prSet>
      <dgm:spPr/>
    </dgm:pt>
  </dgm:ptLst>
  <dgm:cxnLst>
    <dgm:cxn modelId="{38A78C0D-AF72-44C5-A3BF-618D23223FE4}" type="presOf" srcId="{644D05E7-4B64-42D9-817F-A456077DAABD}" destId="{F11E93E5-8458-489F-813E-2F9EFB8FD6EC}" srcOrd="0" destOrd="3" presId="urn:microsoft.com/office/officeart/2005/8/layout/vList4"/>
    <dgm:cxn modelId="{92239518-AB66-45E2-83A8-3BC120E7D027}" type="presOf" srcId="{E5B63CDE-D5F9-4D66-B1F4-3F0347ABA441}" destId="{F11E93E5-8458-489F-813E-2F9EFB8FD6EC}" srcOrd="0" destOrd="2" presId="urn:microsoft.com/office/officeart/2005/8/layout/vList4"/>
    <dgm:cxn modelId="{690B3C1B-A52A-461D-B7C4-F142BE7AF14C}" type="presOf" srcId="{5DF474E8-7423-4C42-9034-10102A32A27D}" destId="{F11E93E5-8458-489F-813E-2F9EFB8FD6EC}" srcOrd="0" destOrd="4" presId="urn:microsoft.com/office/officeart/2005/8/layout/vList4"/>
    <dgm:cxn modelId="{208EFA1D-DD2F-4288-965A-7CBFA551E561}" type="presOf" srcId="{522530A0-F1D3-4ACC-AC95-0AB36A01BD98}" destId="{957FAA8D-2C81-4AB5-911E-A1B0B0750680}" srcOrd="0" destOrd="0" presId="urn:microsoft.com/office/officeart/2005/8/layout/vList4"/>
    <dgm:cxn modelId="{0E7FD833-9C3B-4D22-A872-92D4E31EBD92}" srcId="{522530A0-F1D3-4ACC-AC95-0AB36A01BD98}" destId="{182DFFEC-38EC-41CC-8A9C-9A4D94572D7E}" srcOrd="0" destOrd="0" parTransId="{EC8649E9-5F64-407B-BCC0-43E805A0FFD5}" sibTransId="{106EABB7-1666-4D44-81B1-430619B8D3BF}"/>
    <dgm:cxn modelId="{D15C3B37-2FAC-4154-A2A8-11BBFED2F650}" srcId="{182DFFEC-38EC-41CC-8A9C-9A4D94572D7E}" destId="{C549D148-94B3-4946-A6B8-3860F7F37481}" srcOrd="4" destOrd="0" parTransId="{91AEF207-33AE-4FE5-8C49-55EE3C06345A}" sibTransId="{F0A698C1-9E23-45B6-961A-723F5C9B401E}"/>
    <dgm:cxn modelId="{CAABFA39-C4DF-4FE2-9D1B-8DD03F8E1B88}" type="presOf" srcId="{85B63DD3-6147-4E86-BF20-BEBAF14C969F}" destId="{ECD1E608-E0E6-4274-BF58-F4C57FC64D32}" srcOrd="1" destOrd="1" presId="urn:microsoft.com/office/officeart/2005/8/layout/vList4"/>
    <dgm:cxn modelId="{BE76CB3A-79F6-4657-BC3B-D62D7C1AA56E}" type="presOf" srcId="{644D05E7-4B64-42D9-817F-A456077DAABD}" destId="{ECD1E608-E0E6-4274-BF58-F4C57FC64D32}" srcOrd="1" destOrd="3" presId="urn:microsoft.com/office/officeart/2005/8/layout/vList4"/>
    <dgm:cxn modelId="{6F28DF3C-DCA3-4338-907A-88FDCC6CFE97}" type="presOf" srcId="{C549D148-94B3-4946-A6B8-3860F7F37481}" destId="{F11E93E5-8458-489F-813E-2F9EFB8FD6EC}" srcOrd="0" destOrd="5" presId="urn:microsoft.com/office/officeart/2005/8/layout/vList4"/>
    <dgm:cxn modelId="{35A80A75-B395-45C4-9801-C2EAF03A42FC}" type="presOf" srcId="{5DF474E8-7423-4C42-9034-10102A32A27D}" destId="{ECD1E608-E0E6-4274-BF58-F4C57FC64D32}" srcOrd="1" destOrd="4" presId="urn:microsoft.com/office/officeart/2005/8/layout/vList4"/>
    <dgm:cxn modelId="{B3FB328C-BD42-438A-AF9A-D20DED17FE38}" srcId="{182DFFEC-38EC-41CC-8A9C-9A4D94572D7E}" destId="{5DF474E8-7423-4C42-9034-10102A32A27D}" srcOrd="3" destOrd="0" parTransId="{7FE19271-F0A3-4786-B798-00E0DBCD823B}" sibTransId="{E9BAE3A4-1A04-47BE-A523-CA43F6D09BDC}"/>
    <dgm:cxn modelId="{CFB2358D-38D2-49FE-AACE-98FDCB16FC41}" srcId="{182DFFEC-38EC-41CC-8A9C-9A4D94572D7E}" destId="{E5B63CDE-D5F9-4D66-B1F4-3F0347ABA441}" srcOrd="1" destOrd="0" parTransId="{96529B1D-5370-4C11-B324-88FFBD4930A9}" sibTransId="{BEA8548F-58D1-4051-B272-797005925472}"/>
    <dgm:cxn modelId="{EE80A28F-7360-40C1-90E7-7910E7372F76}" type="presOf" srcId="{E5B63CDE-D5F9-4D66-B1F4-3F0347ABA441}" destId="{ECD1E608-E0E6-4274-BF58-F4C57FC64D32}" srcOrd="1" destOrd="2" presId="urn:microsoft.com/office/officeart/2005/8/layout/vList4"/>
    <dgm:cxn modelId="{7AEE1AAF-D329-48FA-8B6B-C80334310893}" type="presOf" srcId="{182DFFEC-38EC-41CC-8A9C-9A4D94572D7E}" destId="{ECD1E608-E0E6-4274-BF58-F4C57FC64D32}" srcOrd="1" destOrd="0" presId="urn:microsoft.com/office/officeart/2005/8/layout/vList4"/>
    <dgm:cxn modelId="{0BA832B4-1F15-4125-9C66-F0F2400F1ED8}" type="presOf" srcId="{182DFFEC-38EC-41CC-8A9C-9A4D94572D7E}" destId="{F11E93E5-8458-489F-813E-2F9EFB8FD6EC}" srcOrd="0" destOrd="0" presId="urn:microsoft.com/office/officeart/2005/8/layout/vList4"/>
    <dgm:cxn modelId="{0B096DB4-512C-4AF9-BF69-494746AED533}" type="presOf" srcId="{C549D148-94B3-4946-A6B8-3860F7F37481}" destId="{ECD1E608-E0E6-4274-BF58-F4C57FC64D32}" srcOrd="1" destOrd="5" presId="urn:microsoft.com/office/officeart/2005/8/layout/vList4"/>
    <dgm:cxn modelId="{AE8004D6-DFB1-4D63-9FC8-CF77F883B6EA}" srcId="{182DFFEC-38EC-41CC-8A9C-9A4D94572D7E}" destId="{644D05E7-4B64-42D9-817F-A456077DAABD}" srcOrd="2" destOrd="0" parTransId="{B748EFF7-3CAA-43E9-82C3-570930908733}" sibTransId="{B2889853-80A2-4D08-8F40-F64BC43D3624}"/>
    <dgm:cxn modelId="{DEA059D6-28A3-44DA-B6F0-DF2E31BD4AD8}" type="presOf" srcId="{85B63DD3-6147-4E86-BF20-BEBAF14C969F}" destId="{F11E93E5-8458-489F-813E-2F9EFB8FD6EC}" srcOrd="0" destOrd="1" presId="urn:microsoft.com/office/officeart/2005/8/layout/vList4"/>
    <dgm:cxn modelId="{55CADDD6-1A6A-4D4F-9DC9-3ACF6CBDF031}" srcId="{182DFFEC-38EC-41CC-8A9C-9A4D94572D7E}" destId="{85B63DD3-6147-4E86-BF20-BEBAF14C969F}" srcOrd="0" destOrd="0" parTransId="{733DFB7C-BF7C-40ED-AD20-7046ACACB4E2}" sibTransId="{34B576AF-93C0-4893-B91F-9AB57B089062}"/>
    <dgm:cxn modelId="{0B5A847D-2D28-401D-838D-9222009250C2}" type="presParOf" srcId="{957FAA8D-2C81-4AB5-911E-A1B0B0750680}" destId="{102B5268-EC6C-4919-86FA-C2BFDF006BD8}" srcOrd="0" destOrd="0" presId="urn:microsoft.com/office/officeart/2005/8/layout/vList4"/>
    <dgm:cxn modelId="{FA5C4E3D-D923-4A46-874D-E0679909E006}" type="presParOf" srcId="{102B5268-EC6C-4919-86FA-C2BFDF006BD8}" destId="{F11E93E5-8458-489F-813E-2F9EFB8FD6EC}" srcOrd="0" destOrd="0" presId="urn:microsoft.com/office/officeart/2005/8/layout/vList4"/>
    <dgm:cxn modelId="{6A513313-8194-486D-8DD8-5B9B2547738F}" type="presParOf" srcId="{102B5268-EC6C-4919-86FA-C2BFDF006BD8}" destId="{D98BE49F-4CAB-4045-A1C5-075260D870EE}" srcOrd="1" destOrd="0" presId="urn:microsoft.com/office/officeart/2005/8/layout/vList4"/>
    <dgm:cxn modelId="{E107421F-9081-401D-AE41-FC5CB4263892}" type="presParOf" srcId="{102B5268-EC6C-4919-86FA-C2BFDF006BD8}" destId="{ECD1E608-E0E6-4274-BF58-F4C57FC64D32}"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D3B53B94-D1D9-475F-8C76-5AA7B92C3F66}" type="doc">
      <dgm:prSet loTypeId="urn:microsoft.com/office/officeart/2005/8/layout/hList1" loCatId="list" qsTypeId="urn:microsoft.com/office/officeart/2005/8/quickstyle/3d2#2" qsCatId="3D" csTypeId="urn:microsoft.com/office/officeart/2005/8/colors/accent6_2" csCatId="accent6" phldr="1"/>
      <dgm:spPr/>
      <dgm:t>
        <a:bodyPr/>
        <a:lstStyle/>
        <a:p>
          <a:endParaRPr lang="en-US"/>
        </a:p>
      </dgm:t>
    </dgm:pt>
    <dgm:pt modelId="{7F3281CA-FFC3-4439-B7F0-170EEA680FB3}">
      <dgm:prSet custT="1"/>
      <dgm:spPr/>
      <dgm:t>
        <a:bodyPr/>
        <a:lstStyle/>
        <a:p>
          <a:pPr algn="ctr" rtl="1"/>
          <a:r>
            <a:rPr lang="fa-IR" sz="4000" dirty="0">
              <a:cs typeface="B Titr" pitchFamily="2" charset="-78"/>
            </a:rPr>
            <a:t>مفروضات:</a:t>
          </a:r>
          <a:endParaRPr lang="en-US" sz="4000" dirty="0">
            <a:cs typeface="B Titr" pitchFamily="2" charset="-78"/>
          </a:endParaRPr>
        </a:p>
      </dgm:t>
    </dgm:pt>
    <dgm:pt modelId="{9D878068-4478-42C7-81D8-F2B6946E1E21}" type="parTrans" cxnId="{7588850D-340F-4DAA-80F8-EDF05DA1B3FC}">
      <dgm:prSet/>
      <dgm:spPr/>
      <dgm:t>
        <a:bodyPr/>
        <a:lstStyle/>
        <a:p>
          <a:pPr algn="justLow"/>
          <a:endParaRPr lang="en-US"/>
        </a:p>
      </dgm:t>
    </dgm:pt>
    <dgm:pt modelId="{2FE1F538-90B1-46D4-B17B-0A92BCF76D24}" type="sibTrans" cxnId="{7588850D-340F-4DAA-80F8-EDF05DA1B3FC}">
      <dgm:prSet/>
      <dgm:spPr/>
      <dgm:t>
        <a:bodyPr/>
        <a:lstStyle/>
        <a:p>
          <a:pPr algn="justLow"/>
          <a:endParaRPr lang="en-US"/>
        </a:p>
      </dgm:t>
    </dgm:pt>
    <dgm:pt modelId="{6DDC8E22-87CE-4D4C-9FA9-7DBB619A75F3}">
      <dgm:prSet/>
      <dgm:spPr/>
      <dgm:t>
        <a:bodyPr/>
        <a:lstStyle/>
        <a:p>
          <a:pPr algn="justLow" rtl="1"/>
          <a:r>
            <a:rPr lang="fa-IR" dirty="0">
              <a:cs typeface="B Zar" pitchFamily="2" charset="-78"/>
            </a:rPr>
            <a:t>شرکت‌ها را می توان بر اساس ریسک تجاری به گروه‌های همگن دسته‌بندی نمود؛</a:t>
          </a:r>
          <a:endParaRPr lang="en-US" dirty="0">
            <a:cs typeface="B Zar" pitchFamily="2" charset="-78"/>
          </a:endParaRPr>
        </a:p>
      </dgm:t>
    </dgm:pt>
    <dgm:pt modelId="{EB471D69-9C9C-4BA9-85DD-BBDFEA3EA4FC}" type="parTrans" cxnId="{E86590F9-B26C-4F3A-B5E9-757BC12B4832}">
      <dgm:prSet/>
      <dgm:spPr/>
      <dgm:t>
        <a:bodyPr/>
        <a:lstStyle/>
        <a:p>
          <a:pPr algn="justLow"/>
          <a:endParaRPr lang="en-US"/>
        </a:p>
      </dgm:t>
    </dgm:pt>
    <dgm:pt modelId="{5FD7BD1D-2BE4-4FAB-88D9-244630D7E68F}" type="sibTrans" cxnId="{E86590F9-B26C-4F3A-B5E9-757BC12B4832}">
      <dgm:prSet/>
      <dgm:spPr/>
      <dgm:t>
        <a:bodyPr/>
        <a:lstStyle/>
        <a:p>
          <a:pPr algn="justLow"/>
          <a:endParaRPr lang="en-US"/>
        </a:p>
      </dgm:t>
    </dgm:pt>
    <dgm:pt modelId="{F9D4EDF0-D60A-4F2F-8E4A-837A1F3EB984}">
      <dgm:prSet/>
      <dgm:spPr/>
      <dgm:t>
        <a:bodyPr/>
        <a:lstStyle/>
        <a:p>
          <a:pPr algn="justLow" rtl="1"/>
          <a:r>
            <a:rPr lang="fa-IR" dirty="0">
              <a:cs typeface="B Zar" pitchFamily="2" charset="-78"/>
            </a:rPr>
            <a:t>انتظار سهامداران از سودآوری آتی شرکت یکسان است؛</a:t>
          </a:r>
          <a:endParaRPr lang="en-US" dirty="0">
            <a:cs typeface="B Zar" pitchFamily="2" charset="-78"/>
          </a:endParaRPr>
        </a:p>
      </dgm:t>
    </dgm:pt>
    <dgm:pt modelId="{53F67F31-419F-4B35-92BF-E267B15AB217}" type="parTrans" cxnId="{FC43492F-900D-43B7-ACD5-0DAE4923DBA5}">
      <dgm:prSet/>
      <dgm:spPr/>
      <dgm:t>
        <a:bodyPr/>
        <a:lstStyle/>
        <a:p>
          <a:pPr algn="justLow"/>
          <a:endParaRPr lang="en-US"/>
        </a:p>
      </dgm:t>
    </dgm:pt>
    <dgm:pt modelId="{DADD657E-A8C5-4619-8017-BEE0E96AF94B}" type="sibTrans" cxnId="{FC43492F-900D-43B7-ACD5-0DAE4923DBA5}">
      <dgm:prSet/>
      <dgm:spPr/>
      <dgm:t>
        <a:bodyPr/>
        <a:lstStyle/>
        <a:p>
          <a:pPr algn="justLow"/>
          <a:endParaRPr lang="en-US"/>
        </a:p>
      </dgm:t>
    </dgm:pt>
    <dgm:pt modelId="{46D5BC3C-B428-4C08-BF01-79BE7DFEC83E}">
      <dgm:prSet/>
      <dgm:spPr/>
      <dgm:t>
        <a:bodyPr/>
        <a:lstStyle/>
        <a:p>
          <a:pPr algn="justLow" rtl="1"/>
          <a:r>
            <a:rPr lang="fa-IR" dirty="0">
              <a:cs typeface="B Zar" pitchFamily="2" charset="-78"/>
            </a:rPr>
            <a:t>بازار کارایی کامل دارد (به تبع هزینۀ مبادلات صفر است)؛</a:t>
          </a:r>
          <a:endParaRPr lang="en-US" dirty="0">
            <a:cs typeface="B Zar" pitchFamily="2" charset="-78"/>
          </a:endParaRPr>
        </a:p>
      </dgm:t>
    </dgm:pt>
    <dgm:pt modelId="{C0D27E0E-6155-4B6C-B177-08B479CC45F6}" type="parTrans" cxnId="{FF70D68A-BE81-4246-B2BF-8AC8379817EA}">
      <dgm:prSet/>
      <dgm:spPr/>
      <dgm:t>
        <a:bodyPr/>
        <a:lstStyle/>
        <a:p>
          <a:pPr algn="justLow"/>
          <a:endParaRPr lang="en-US"/>
        </a:p>
      </dgm:t>
    </dgm:pt>
    <dgm:pt modelId="{DB3C431F-1904-4DA7-BE77-4CD86480DB64}" type="sibTrans" cxnId="{FF70D68A-BE81-4246-B2BF-8AC8379817EA}">
      <dgm:prSet/>
      <dgm:spPr/>
      <dgm:t>
        <a:bodyPr/>
        <a:lstStyle/>
        <a:p>
          <a:pPr algn="justLow"/>
          <a:endParaRPr lang="en-US"/>
        </a:p>
      </dgm:t>
    </dgm:pt>
    <dgm:pt modelId="{5D4E1C1A-432B-4CD9-B1B3-BDA272EE3368}">
      <dgm:prSet/>
      <dgm:spPr/>
      <dgm:t>
        <a:bodyPr/>
        <a:lstStyle/>
        <a:p>
          <a:pPr algn="justLow" rtl="1"/>
          <a:r>
            <a:rPr lang="fa-IR" dirty="0">
              <a:cs typeface="B Zar" pitchFamily="2" charset="-78"/>
            </a:rPr>
            <a:t>بدهی‌ها کاملاً بدون ریسک بوده و شرکت‌ها و اشخاص می‌توانند به هر میزان استقراض نمایند؛</a:t>
          </a:r>
          <a:endParaRPr lang="en-US" dirty="0">
            <a:cs typeface="B Zar" pitchFamily="2" charset="-78"/>
          </a:endParaRPr>
        </a:p>
      </dgm:t>
    </dgm:pt>
    <dgm:pt modelId="{FE09FD66-B757-40BA-9DBC-9272EAAC420F}" type="parTrans" cxnId="{65E8DFA5-6570-4512-9FB5-C35291418ABC}">
      <dgm:prSet/>
      <dgm:spPr/>
      <dgm:t>
        <a:bodyPr/>
        <a:lstStyle/>
        <a:p>
          <a:pPr algn="justLow"/>
          <a:endParaRPr lang="en-US"/>
        </a:p>
      </dgm:t>
    </dgm:pt>
    <dgm:pt modelId="{E0860965-C209-450F-9D6C-E0E050A405E8}" type="sibTrans" cxnId="{65E8DFA5-6570-4512-9FB5-C35291418ABC}">
      <dgm:prSet/>
      <dgm:spPr/>
      <dgm:t>
        <a:bodyPr/>
        <a:lstStyle/>
        <a:p>
          <a:pPr algn="justLow"/>
          <a:endParaRPr lang="en-US"/>
        </a:p>
      </dgm:t>
    </dgm:pt>
    <dgm:pt modelId="{C3793517-FC4C-4B63-B360-5BADCAFB2DA6}">
      <dgm:prSet/>
      <dgm:spPr/>
      <dgm:t>
        <a:bodyPr/>
        <a:lstStyle/>
        <a:p>
          <a:pPr algn="justLow" rtl="1"/>
          <a:r>
            <a:rPr lang="fa-IR" dirty="0">
              <a:cs typeface="B Zar" pitchFamily="2" charset="-78"/>
            </a:rPr>
            <a:t>رشد شرکت‌ها صفر است؛</a:t>
          </a:r>
          <a:endParaRPr lang="en-US" dirty="0">
            <a:cs typeface="B Zar" pitchFamily="2" charset="-78"/>
          </a:endParaRPr>
        </a:p>
      </dgm:t>
    </dgm:pt>
    <dgm:pt modelId="{1256154F-8708-43DD-ADE3-73CD11E35DEE}" type="parTrans" cxnId="{F1D349CF-5DC8-4D91-8EE0-32B84DCF015C}">
      <dgm:prSet/>
      <dgm:spPr/>
      <dgm:t>
        <a:bodyPr/>
        <a:lstStyle/>
        <a:p>
          <a:pPr algn="justLow"/>
          <a:endParaRPr lang="en-US"/>
        </a:p>
      </dgm:t>
    </dgm:pt>
    <dgm:pt modelId="{66E184B3-E3E1-4223-BF35-5D9DBB64299B}" type="sibTrans" cxnId="{F1D349CF-5DC8-4D91-8EE0-32B84DCF015C}">
      <dgm:prSet/>
      <dgm:spPr/>
      <dgm:t>
        <a:bodyPr/>
        <a:lstStyle/>
        <a:p>
          <a:pPr algn="justLow"/>
          <a:endParaRPr lang="en-US"/>
        </a:p>
      </dgm:t>
    </dgm:pt>
    <dgm:pt modelId="{71E70633-A28F-44C9-B60B-2C075D0D5865}">
      <dgm:prSet/>
      <dgm:spPr/>
      <dgm:t>
        <a:bodyPr/>
        <a:lstStyle/>
        <a:p>
          <a:pPr algn="justLow" rtl="1"/>
          <a:r>
            <a:rPr lang="fa-IR" dirty="0">
              <a:cs typeface="B Zar" pitchFamily="2" charset="-78"/>
            </a:rPr>
            <a:t>هیچ‌گونه هزینۀ نمایندگی (</a:t>
          </a:r>
          <a:r>
            <a:rPr lang="en-GB" dirty="0">
              <a:cs typeface="B Zar" pitchFamily="2" charset="-78"/>
            </a:rPr>
            <a:t>Agency Cost</a:t>
          </a:r>
          <a:r>
            <a:rPr lang="fa-IR" dirty="0">
              <a:cs typeface="B Zar" pitchFamily="2" charset="-78"/>
            </a:rPr>
            <a:t>) یا ورشکستگی وجود ندارد؛</a:t>
          </a:r>
          <a:endParaRPr lang="en-US" dirty="0">
            <a:cs typeface="B Zar" pitchFamily="2" charset="-78"/>
          </a:endParaRPr>
        </a:p>
      </dgm:t>
    </dgm:pt>
    <dgm:pt modelId="{663A6EEE-3299-4416-AC4A-9CF03E0A54FF}" type="parTrans" cxnId="{40443EE5-D2DB-460F-8BA6-AFC06FA91045}">
      <dgm:prSet/>
      <dgm:spPr/>
      <dgm:t>
        <a:bodyPr/>
        <a:lstStyle/>
        <a:p>
          <a:pPr algn="justLow"/>
          <a:endParaRPr lang="en-US"/>
        </a:p>
      </dgm:t>
    </dgm:pt>
    <dgm:pt modelId="{A006A4B5-A611-4CAD-B828-9D27AE82E217}" type="sibTrans" cxnId="{40443EE5-D2DB-460F-8BA6-AFC06FA91045}">
      <dgm:prSet/>
      <dgm:spPr/>
      <dgm:t>
        <a:bodyPr/>
        <a:lstStyle/>
        <a:p>
          <a:pPr algn="justLow"/>
          <a:endParaRPr lang="en-US"/>
        </a:p>
      </dgm:t>
    </dgm:pt>
    <dgm:pt modelId="{FEB5B381-3F3C-41A2-991F-04B3BAEDB522}">
      <dgm:prSet/>
      <dgm:spPr/>
      <dgm:t>
        <a:bodyPr/>
        <a:lstStyle/>
        <a:p>
          <a:pPr algn="justLow" rtl="1"/>
          <a:r>
            <a:rPr lang="fa-IR" b="0" dirty="0">
              <a:cs typeface="B Zar" pitchFamily="2" charset="-78"/>
            </a:rPr>
            <a:t>هیچ‌گونه مالیاتی وجود ندارد؛ </a:t>
          </a:r>
          <a:endParaRPr lang="en-US" b="0" dirty="0">
            <a:cs typeface="B Zar" pitchFamily="2" charset="-78"/>
          </a:endParaRPr>
        </a:p>
      </dgm:t>
    </dgm:pt>
    <dgm:pt modelId="{9E4E2F95-2594-4320-90EE-2671317AE18B}" type="parTrans" cxnId="{4FB4F79A-E939-49CB-B350-EF8098392EC8}">
      <dgm:prSet/>
      <dgm:spPr/>
    </dgm:pt>
    <dgm:pt modelId="{93309B0B-1E2F-458A-8080-78F25DC1268A}" type="sibTrans" cxnId="{4FB4F79A-E939-49CB-B350-EF8098392EC8}">
      <dgm:prSet/>
      <dgm:spPr/>
    </dgm:pt>
    <dgm:pt modelId="{BF80FCCF-D823-4D0F-A2CE-03E68F922EAC}" type="pres">
      <dgm:prSet presAssocID="{D3B53B94-D1D9-475F-8C76-5AA7B92C3F66}" presName="Name0" presStyleCnt="0">
        <dgm:presLayoutVars>
          <dgm:dir/>
          <dgm:animLvl val="lvl"/>
          <dgm:resizeHandles val="exact"/>
        </dgm:presLayoutVars>
      </dgm:prSet>
      <dgm:spPr/>
    </dgm:pt>
    <dgm:pt modelId="{A7BC07A0-9562-49D4-8471-290AE568CF19}" type="pres">
      <dgm:prSet presAssocID="{7F3281CA-FFC3-4439-B7F0-170EEA680FB3}" presName="composite" presStyleCnt="0"/>
      <dgm:spPr/>
    </dgm:pt>
    <dgm:pt modelId="{17DD99F3-97EE-4E67-9E45-F17B93D6DD32}" type="pres">
      <dgm:prSet presAssocID="{7F3281CA-FFC3-4439-B7F0-170EEA680FB3}" presName="parTx" presStyleLbl="alignNode1" presStyleIdx="0" presStyleCnt="1">
        <dgm:presLayoutVars>
          <dgm:chMax val="0"/>
          <dgm:chPref val="0"/>
          <dgm:bulletEnabled val="1"/>
        </dgm:presLayoutVars>
      </dgm:prSet>
      <dgm:spPr/>
    </dgm:pt>
    <dgm:pt modelId="{9AEFCF72-ADC8-4FBC-B71A-EA452085B601}" type="pres">
      <dgm:prSet presAssocID="{7F3281CA-FFC3-4439-B7F0-170EEA680FB3}" presName="desTx" presStyleLbl="alignAccFollowNode1" presStyleIdx="0" presStyleCnt="1">
        <dgm:presLayoutVars>
          <dgm:bulletEnabled val="1"/>
        </dgm:presLayoutVars>
      </dgm:prSet>
      <dgm:spPr/>
    </dgm:pt>
  </dgm:ptLst>
  <dgm:cxnLst>
    <dgm:cxn modelId="{7588850D-340F-4DAA-80F8-EDF05DA1B3FC}" srcId="{D3B53B94-D1D9-475F-8C76-5AA7B92C3F66}" destId="{7F3281CA-FFC3-4439-B7F0-170EEA680FB3}" srcOrd="0" destOrd="0" parTransId="{9D878068-4478-42C7-81D8-F2B6946E1E21}" sibTransId="{2FE1F538-90B1-46D4-B17B-0A92BCF76D24}"/>
    <dgm:cxn modelId="{FC43492F-900D-43B7-ACD5-0DAE4923DBA5}" srcId="{7F3281CA-FFC3-4439-B7F0-170EEA680FB3}" destId="{F9D4EDF0-D60A-4F2F-8E4A-837A1F3EB984}" srcOrd="1" destOrd="0" parTransId="{53F67F31-419F-4B35-92BF-E267B15AB217}" sibTransId="{DADD657E-A8C5-4619-8017-BEE0E96AF94B}"/>
    <dgm:cxn modelId="{DAB55D3A-EBE1-40DA-A68C-E42F1F514803}" type="presOf" srcId="{FEB5B381-3F3C-41A2-991F-04B3BAEDB522}" destId="{9AEFCF72-ADC8-4FBC-B71A-EA452085B601}" srcOrd="0" destOrd="5" presId="urn:microsoft.com/office/officeart/2005/8/layout/hList1"/>
    <dgm:cxn modelId="{4E43F378-082B-4908-A887-B1A35DFA78C4}" type="presOf" srcId="{71E70633-A28F-44C9-B60B-2C075D0D5865}" destId="{9AEFCF72-ADC8-4FBC-B71A-EA452085B601}" srcOrd="0" destOrd="6" presId="urn:microsoft.com/office/officeart/2005/8/layout/hList1"/>
    <dgm:cxn modelId="{1F5D3280-35F1-43CD-B733-4BBACDFA84F0}" type="presOf" srcId="{5D4E1C1A-432B-4CD9-B1B3-BDA272EE3368}" destId="{9AEFCF72-ADC8-4FBC-B71A-EA452085B601}" srcOrd="0" destOrd="3" presId="urn:microsoft.com/office/officeart/2005/8/layout/hList1"/>
    <dgm:cxn modelId="{FF70D68A-BE81-4246-B2BF-8AC8379817EA}" srcId="{7F3281CA-FFC3-4439-B7F0-170EEA680FB3}" destId="{46D5BC3C-B428-4C08-BF01-79BE7DFEC83E}" srcOrd="2" destOrd="0" parTransId="{C0D27E0E-6155-4B6C-B177-08B479CC45F6}" sibTransId="{DB3C431F-1904-4DA7-BE77-4CD86480DB64}"/>
    <dgm:cxn modelId="{4FB4F79A-E939-49CB-B350-EF8098392EC8}" srcId="{7F3281CA-FFC3-4439-B7F0-170EEA680FB3}" destId="{FEB5B381-3F3C-41A2-991F-04B3BAEDB522}" srcOrd="5" destOrd="0" parTransId="{9E4E2F95-2594-4320-90EE-2671317AE18B}" sibTransId="{93309B0B-1E2F-458A-8080-78F25DC1268A}"/>
    <dgm:cxn modelId="{65E8DFA5-6570-4512-9FB5-C35291418ABC}" srcId="{7F3281CA-FFC3-4439-B7F0-170EEA680FB3}" destId="{5D4E1C1A-432B-4CD9-B1B3-BDA272EE3368}" srcOrd="3" destOrd="0" parTransId="{FE09FD66-B757-40BA-9DBC-9272EAAC420F}" sibTransId="{E0860965-C209-450F-9D6C-E0E050A405E8}"/>
    <dgm:cxn modelId="{934FA1AB-7B3E-4FDB-BD5C-673D767865A1}" type="presOf" srcId="{D3B53B94-D1D9-475F-8C76-5AA7B92C3F66}" destId="{BF80FCCF-D823-4D0F-A2CE-03E68F922EAC}" srcOrd="0" destOrd="0" presId="urn:microsoft.com/office/officeart/2005/8/layout/hList1"/>
    <dgm:cxn modelId="{DC3F9FC5-8A16-440B-8D31-1A89C1549280}" type="presOf" srcId="{7F3281CA-FFC3-4439-B7F0-170EEA680FB3}" destId="{17DD99F3-97EE-4E67-9E45-F17B93D6DD32}" srcOrd="0" destOrd="0" presId="urn:microsoft.com/office/officeart/2005/8/layout/hList1"/>
    <dgm:cxn modelId="{8BE1E8C9-5F13-4090-9715-F905180270D8}" type="presOf" srcId="{6DDC8E22-87CE-4D4C-9FA9-7DBB619A75F3}" destId="{9AEFCF72-ADC8-4FBC-B71A-EA452085B601}" srcOrd="0" destOrd="0" presId="urn:microsoft.com/office/officeart/2005/8/layout/hList1"/>
    <dgm:cxn modelId="{F1D349CF-5DC8-4D91-8EE0-32B84DCF015C}" srcId="{7F3281CA-FFC3-4439-B7F0-170EEA680FB3}" destId="{C3793517-FC4C-4B63-B360-5BADCAFB2DA6}" srcOrd="4" destOrd="0" parTransId="{1256154F-8708-43DD-ADE3-73CD11E35DEE}" sibTransId="{66E184B3-E3E1-4223-BF35-5D9DBB64299B}"/>
    <dgm:cxn modelId="{4B1ECFE0-4062-4D95-8D22-CF78D4417334}" type="presOf" srcId="{46D5BC3C-B428-4C08-BF01-79BE7DFEC83E}" destId="{9AEFCF72-ADC8-4FBC-B71A-EA452085B601}" srcOrd="0" destOrd="2" presId="urn:microsoft.com/office/officeart/2005/8/layout/hList1"/>
    <dgm:cxn modelId="{516115E3-1AE9-4EFB-8591-680F7DF0F2E2}" type="presOf" srcId="{F9D4EDF0-D60A-4F2F-8E4A-837A1F3EB984}" destId="{9AEFCF72-ADC8-4FBC-B71A-EA452085B601}" srcOrd="0" destOrd="1" presId="urn:microsoft.com/office/officeart/2005/8/layout/hList1"/>
    <dgm:cxn modelId="{40443EE5-D2DB-460F-8BA6-AFC06FA91045}" srcId="{7F3281CA-FFC3-4439-B7F0-170EEA680FB3}" destId="{71E70633-A28F-44C9-B60B-2C075D0D5865}" srcOrd="6" destOrd="0" parTransId="{663A6EEE-3299-4416-AC4A-9CF03E0A54FF}" sibTransId="{A006A4B5-A611-4CAD-B828-9D27AE82E217}"/>
    <dgm:cxn modelId="{B01F23F3-1610-41E3-B31F-82346A7458C4}" type="presOf" srcId="{C3793517-FC4C-4B63-B360-5BADCAFB2DA6}" destId="{9AEFCF72-ADC8-4FBC-B71A-EA452085B601}" srcOrd="0" destOrd="4" presId="urn:microsoft.com/office/officeart/2005/8/layout/hList1"/>
    <dgm:cxn modelId="{E86590F9-B26C-4F3A-B5E9-757BC12B4832}" srcId="{7F3281CA-FFC3-4439-B7F0-170EEA680FB3}" destId="{6DDC8E22-87CE-4D4C-9FA9-7DBB619A75F3}" srcOrd="0" destOrd="0" parTransId="{EB471D69-9C9C-4BA9-85DD-BBDFEA3EA4FC}" sibTransId="{5FD7BD1D-2BE4-4FAB-88D9-244630D7E68F}"/>
    <dgm:cxn modelId="{FD65140E-2145-4ACE-B3A0-BA2AA0D048F4}" type="presParOf" srcId="{BF80FCCF-D823-4D0F-A2CE-03E68F922EAC}" destId="{A7BC07A0-9562-49D4-8471-290AE568CF19}" srcOrd="0" destOrd="0" presId="urn:microsoft.com/office/officeart/2005/8/layout/hList1"/>
    <dgm:cxn modelId="{3CD78D00-6AA6-424F-92D5-9218D39F5723}" type="presParOf" srcId="{A7BC07A0-9562-49D4-8471-290AE568CF19}" destId="{17DD99F3-97EE-4E67-9E45-F17B93D6DD32}" srcOrd="0" destOrd="0" presId="urn:microsoft.com/office/officeart/2005/8/layout/hList1"/>
    <dgm:cxn modelId="{3B055AB2-F3AC-491D-934A-DE3E8DBE40D1}" type="presParOf" srcId="{A7BC07A0-9562-49D4-8471-290AE568CF19}" destId="{9AEFCF72-ADC8-4FBC-B71A-EA452085B60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48EAB4FF-4979-4329-98B7-7EBF69CC69E1}" type="doc">
      <dgm:prSet loTypeId="urn:microsoft.com/office/officeart/2005/8/layout/chevron2" loCatId="process" qsTypeId="urn:microsoft.com/office/officeart/2005/8/quickstyle/simple5" qsCatId="simple" csTypeId="urn:microsoft.com/office/officeart/2005/8/colors/colorful3" csCatId="colorful" phldr="1"/>
      <dgm:spPr/>
      <dgm:t>
        <a:bodyPr/>
        <a:lstStyle/>
        <a:p>
          <a:endParaRPr lang="en-US"/>
        </a:p>
      </dgm:t>
    </dgm:pt>
    <dgm:pt modelId="{E4DFE1C7-5FA8-48CC-8596-CB5B5D1233DB}">
      <dgm:prSet/>
      <dgm:spPr/>
      <dgm:t>
        <a:bodyPr/>
        <a:lstStyle/>
        <a:p>
          <a:pPr rtl="1"/>
          <a:r>
            <a:rPr lang="fa-IR" dirty="0">
              <a:cs typeface="B Titr" pitchFamily="2" charset="-78"/>
            </a:rPr>
            <a:t>قضیۀ 1</a:t>
          </a:r>
        </a:p>
      </dgm:t>
    </dgm:pt>
    <dgm:pt modelId="{B9E555FC-E6AC-40E3-9E27-37A47D582323}" type="parTrans" cxnId="{4E0A8635-10FC-46E8-95A0-4F1F1A14F51B}">
      <dgm:prSet/>
      <dgm:spPr/>
      <dgm:t>
        <a:bodyPr/>
        <a:lstStyle/>
        <a:p>
          <a:endParaRPr lang="en-US"/>
        </a:p>
      </dgm:t>
    </dgm:pt>
    <dgm:pt modelId="{5628D167-E2C1-4EAE-9840-723ED03DCF90}" type="sibTrans" cxnId="{4E0A8635-10FC-46E8-95A0-4F1F1A14F51B}">
      <dgm:prSet/>
      <dgm:spPr/>
      <dgm:t>
        <a:bodyPr/>
        <a:lstStyle/>
        <a:p>
          <a:endParaRPr lang="en-US"/>
        </a:p>
      </dgm:t>
    </dgm:pt>
    <dgm:pt modelId="{AAD59A58-7152-42FD-827B-D589BC380191}">
      <dgm:prSet/>
      <dgm:spPr/>
      <dgm:t>
        <a:bodyPr/>
        <a:lstStyle/>
        <a:p>
          <a:pPr rtl="1"/>
          <a:endParaRPr lang="fa-IR" dirty="0"/>
        </a:p>
      </dgm:t>
    </dgm:pt>
    <dgm:pt modelId="{4EC86191-8360-4F08-B471-BC054D6AB9F1}" type="parTrans" cxnId="{B59B9F14-366E-4B57-861E-1BFCCA81B9FD}">
      <dgm:prSet/>
      <dgm:spPr/>
      <dgm:t>
        <a:bodyPr/>
        <a:lstStyle/>
        <a:p>
          <a:endParaRPr lang="en-US"/>
        </a:p>
      </dgm:t>
    </dgm:pt>
    <dgm:pt modelId="{DEA9D914-149E-441F-88F6-0C8CF586028C}" type="sibTrans" cxnId="{B59B9F14-366E-4B57-861E-1BFCCA81B9FD}">
      <dgm:prSet/>
      <dgm:spPr/>
      <dgm:t>
        <a:bodyPr/>
        <a:lstStyle/>
        <a:p>
          <a:endParaRPr lang="en-US"/>
        </a:p>
      </dgm:t>
    </dgm:pt>
    <dgm:pt modelId="{31D8B2A6-8E1C-4810-BB47-55AF259A9F13}">
      <dgm:prSet/>
      <dgm:spPr/>
      <dgm:t>
        <a:bodyPr/>
        <a:lstStyle/>
        <a:p>
          <a:pPr rtl="1"/>
          <a:endParaRPr lang="fa-IR" dirty="0"/>
        </a:p>
      </dgm:t>
    </dgm:pt>
    <dgm:pt modelId="{99275B11-F21B-4992-B371-B96234D8A4C8}" type="parTrans" cxnId="{84464576-E3C0-4588-B032-33008C9E40D5}">
      <dgm:prSet/>
      <dgm:spPr/>
      <dgm:t>
        <a:bodyPr/>
        <a:lstStyle/>
        <a:p>
          <a:endParaRPr lang="en-US"/>
        </a:p>
      </dgm:t>
    </dgm:pt>
    <dgm:pt modelId="{F0C93834-A60D-40BD-AE30-566A98F7A460}" type="sibTrans" cxnId="{84464576-E3C0-4588-B032-33008C9E40D5}">
      <dgm:prSet/>
      <dgm:spPr/>
      <dgm:t>
        <a:bodyPr/>
        <a:lstStyle/>
        <a:p>
          <a:endParaRPr lang="en-US"/>
        </a:p>
      </dgm:t>
    </dgm:pt>
    <dgm:pt modelId="{747909FB-85E4-46DF-B54C-DBC0F948D105}">
      <dgm:prSet/>
      <dgm:spPr/>
      <dgm:t>
        <a:bodyPr/>
        <a:lstStyle/>
        <a:p>
          <a:pPr rtl="1"/>
          <a:endParaRPr lang="en-US" dirty="0"/>
        </a:p>
      </dgm:t>
    </dgm:pt>
    <dgm:pt modelId="{0A61D859-23FF-4931-AF73-71DC5B3CFCA7}" type="parTrans" cxnId="{A7982DCA-3B0B-45F4-BF0D-1407A448026C}">
      <dgm:prSet/>
      <dgm:spPr/>
      <dgm:t>
        <a:bodyPr/>
        <a:lstStyle/>
        <a:p>
          <a:endParaRPr lang="en-US"/>
        </a:p>
      </dgm:t>
    </dgm:pt>
    <dgm:pt modelId="{10078912-E1C2-454B-822A-39813DD402BE}" type="sibTrans" cxnId="{A7982DCA-3B0B-45F4-BF0D-1407A448026C}">
      <dgm:prSet/>
      <dgm:spPr/>
      <dgm:t>
        <a:bodyPr/>
        <a:lstStyle/>
        <a:p>
          <a:endParaRPr lang="en-US"/>
        </a:p>
      </dgm:t>
    </dgm:pt>
    <dgm:pt modelId="{30A880B3-1B38-42D0-BC7A-11365657917F}">
      <dgm:prSet/>
      <dgm:spPr/>
      <dgm:t>
        <a:bodyPr/>
        <a:lstStyle/>
        <a:p>
          <a:pPr rtl="1"/>
          <a:r>
            <a:rPr lang="fa-IR" dirty="0">
              <a:cs typeface="B Titr" pitchFamily="2" charset="-78"/>
            </a:rPr>
            <a:t>قضیۀ 2</a:t>
          </a:r>
          <a:endParaRPr lang="en-US" dirty="0">
            <a:cs typeface="B Titr" pitchFamily="2" charset="-78"/>
          </a:endParaRPr>
        </a:p>
      </dgm:t>
    </dgm:pt>
    <dgm:pt modelId="{8793265B-D91C-45BB-AD83-6FB6BD4F88BE}" type="parTrans" cxnId="{0EAED60B-B734-4AB0-934B-3EC6D444D59F}">
      <dgm:prSet/>
      <dgm:spPr/>
      <dgm:t>
        <a:bodyPr/>
        <a:lstStyle/>
        <a:p>
          <a:endParaRPr lang="en-US"/>
        </a:p>
      </dgm:t>
    </dgm:pt>
    <dgm:pt modelId="{92EA68C7-A0D4-45CC-8113-F20270B4222D}" type="sibTrans" cxnId="{0EAED60B-B734-4AB0-934B-3EC6D444D59F}">
      <dgm:prSet/>
      <dgm:spPr/>
      <dgm:t>
        <a:bodyPr/>
        <a:lstStyle/>
        <a:p>
          <a:endParaRPr lang="en-US"/>
        </a:p>
      </dgm:t>
    </dgm:pt>
    <dgm:pt modelId="{47D6F571-FB18-4865-A562-3CC09F7A0F92}">
      <dgm:prSet/>
      <dgm:spPr/>
      <dgm:t>
        <a:bodyPr/>
        <a:lstStyle/>
        <a:p>
          <a:pPr rtl="1"/>
          <a:endParaRPr lang="en-US" dirty="0"/>
        </a:p>
      </dgm:t>
    </dgm:pt>
    <dgm:pt modelId="{19E5694A-AEBC-4A01-BB47-2F4FD61592D4}" type="parTrans" cxnId="{D9B08E84-C839-4CAB-A093-7B0B2536DF4B}">
      <dgm:prSet/>
      <dgm:spPr/>
      <dgm:t>
        <a:bodyPr/>
        <a:lstStyle/>
        <a:p>
          <a:endParaRPr lang="en-US"/>
        </a:p>
      </dgm:t>
    </dgm:pt>
    <dgm:pt modelId="{F360FFB3-9186-43D9-83FE-FA0D017E44DE}" type="sibTrans" cxnId="{D9B08E84-C839-4CAB-A093-7B0B2536DF4B}">
      <dgm:prSet/>
      <dgm:spPr/>
      <dgm:t>
        <a:bodyPr/>
        <a:lstStyle/>
        <a:p>
          <a:endParaRPr lang="en-US"/>
        </a:p>
      </dgm:t>
    </dgm:pt>
    <dgm:pt modelId="{44E75799-B9CB-44B0-B991-E95744353B7C}" type="pres">
      <dgm:prSet presAssocID="{48EAB4FF-4979-4329-98B7-7EBF69CC69E1}" presName="linearFlow" presStyleCnt="0">
        <dgm:presLayoutVars>
          <dgm:dir/>
          <dgm:animLvl val="lvl"/>
          <dgm:resizeHandles val="exact"/>
        </dgm:presLayoutVars>
      </dgm:prSet>
      <dgm:spPr/>
    </dgm:pt>
    <dgm:pt modelId="{C1B76CE3-FB4C-4528-BB08-19F078FC9F40}" type="pres">
      <dgm:prSet presAssocID="{E4DFE1C7-5FA8-48CC-8596-CB5B5D1233DB}" presName="composite" presStyleCnt="0"/>
      <dgm:spPr/>
    </dgm:pt>
    <dgm:pt modelId="{5B835BE0-E9E5-4D34-AE4A-6F3B9C3C774A}" type="pres">
      <dgm:prSet presAssocID="{E4DFE1C7-5FA8-48CC-8596-CB5B5D1233DB}" presName="parentText" presStyleLbl="alignNode1" presStyleIdx="0" presStyleCnt="2">
        <dgm:presLayoutVars>
          <dgm:chMax val="1"/>
          <dgm:bulletEnabled val="1"/>
        </dgm:presLayoutVars>
      </dgm:prSet>
      <dgm:spPr/>
    </dgm:pt>
    <dgm:pt modelId="{66487A81-E4AB-4A5F-8406-FD58F855207B}" type="pres">
      <dgm:prSet presAssocID="{E4DFE1C7-5FA8-48CC-8596-CB5B5D1233DB}" presName="descendantText" presStyleLbl="alignAcc1" presStyleIdx="0" presStyleCnt="2">
        <dgm:presLayoutVars>
          <dgm:bulletEnabled val="1"/>
        </dgm:presLayoutVars>
      </dgm:prSet>
      <dgm:spPr/>
    </dgm:pt>
    <dgm:pt modelId="{3208594F-CF34-4362-946D-6AED2EA0FA67}" type="pres">
      <dgm:prSet presAssocID="{5628D167-E2C1-4EAE-9840-723ED03DCF90}" presName="sp" presStyleCnt="0"/>
      <dgm:spPr/>
    </dgm:pt>
    <dgm:pt modelId="{2A814073-742F-41E9-AA65-A7B9A08EA655}" type="pres">
      <dgm:prSet presAssocID="{30A880B3-1B38-42D0-BC7A-11365657917F}" presName="composite" presStyleCnt="0"/>
      <dgm:spPr/>
    </dgm:pt>
    <dgm:pt modelId="{34281B64-623B-4528-9192-9EFE3390E37F}" type="pres">
      <dgm:prSet presAssocID="{30A880B3-1B38-42D0-BC7A-11365657917F}" presName="parentText" presStyleLbl="alignNode1" presStyleIdx="1" presStyleCnt="2">
        <dgm:presLayoutVars>
          <dgm:chMax val="1"/>
          <dgm:bulletEnabled val="1"/>
        </dgm:presLayoutVars>
      </dgm:prSet>
      <dgm:spPr/>
    </dgm:pt>
    <dgm:pt modelId="{269BC7E5-AD47-486B-9EFC-50902A0E0167}" type="pres">
      <dgm:prSet presAssocID="{30A880B3-1B38-42D0-BC7A-11365657917F}" presName="descendantText" presStyleLbl="alignAcc1" presStyleIdx="1" presStyleCnt="2">
        <dgm:presLayoutVars>
          <dgm:bulletEnabled val="1"/>
        </dgm:presLayoutVars>
      </dgm:prSet>
      <dgm:spPr/>
    </dgm:pt>
  </dgm:ptLst>
  <dgm:cxnLst>
    <dgm:cxn modelId="{0EAED60B-B734-4AB0-934B-3EC6D444D59F}" srcId="{48EAB4FF-4979-4329-98B7-7EBF69CC69E1}" destId="{30A880B3-1B38-42D0-BC7A-11365657917F}" srcOrd="1" destOrd="0" parTransId="{8793265B-D91C-45BB-AD83-6FB6BD4F88BE}" sibTransId="{92EA68C7-A0D4-45CC-8113-F20270B4222D}"/>
    <dgm:cxn modelId="{D1F40214-A271-4E1B-AC26-AE726BC93EF8}" type="presOf" srcId="{31D8B2A6-8E1C-4810-BB47-55AF259A9F13}" destId="{66487A81-E4AB-4A5F-8406-FD58F855207B}" srcOrd="0" destOrd="1" presId="urn:microsoft.com/office/officeart/2005/8/layout/chevron2"/>
    <dgm:cxn modelId="{B59B9F14-366E-4B57-861E-1BFCCA81B9FD}" srcId="{E4DFE1C7-5FA8-48CC-8596-CB5B5D1233DB}" destId="{AAD59A58-7152-42FD-827B-D589BC380191}" srcOrd="0" destOrd="0" parTransId="{4EC86191-8360-4F08-B471-BC054D6AB9F1}" sibTransId="{DEA9D914-149E-441F-88F6-0C8CF586028C}"/>
    <dgm:cxn modelId="{8A075C18-DF86-4179-9CB0-0EFCBC4CC655}" type="presOf" srcId="{E4DFE1C7-5FA8-48CC-8596-CB5B5D1233DB}" destId="{5B835BE0-E9E5-4D34-AE4A-6F3B9C3C774A}" srcOrd="0" destOrd="0" presId="urn:microsoft.com/office/officeart/2005/8/layout/chevron2"/>
    <dgm:cxn modelId="{4E0A8635-10FC-46E8-95A0-4F1F1A14F51B}" srcId="{48EAB4FF-4979-4329-98B7-7EBF69CC69E1}" destId="{E4DFE1C7-5FA8-48CC-8596-CB5B5D1233DB}" srcOrd="0" destOrd="0" parTransId="{B9E555FC-E6AC-40E3-9E27-37A47D582323}" sibTransId="{5628D167-E2C1-4EAE-9840-723ED03DCF90}"/>
    <dgm:cxn modelId="{D1701246-ED14-42EC-8F2E-7A8AA44EBA7B}" type="presOf" srcId="{AAD59A58-7152-42FD-827B-D589BC380191}" destId="{66487A81-E4AB-4A5F-8406-FD58F855207B}" srcOrd="0" destOrd="0" presId="urn:microsoft.com/office/officeart/2005/8/layout/chevron2"/>
    <dgm:cxn modelId="{20EB956B-AEDD-420E-8244-CADA47DEC761}" type="presOf" srcId="{47D6F571-FB18-4865-A562-3CC09F7A0F92}" destId="{269BC7E5-AD47-486B-9EFC-50902A0E0167}" srcOrd="0" destOrd="0" presId="urn:microsoft.com/office/officeart/2005/8/layout/chevron2"/>
    <dgm:cxn modelId="{69DF3971-846E-4334-A97F-F3EA6907E55F}" type="presOf" srcId="{48EAB4FF-4979-4329-98B7-7EBF69CC69E1}" destId="{44E75799-B9CB-44B0-B991-E95744353B7C}" srcOrd="0" destOrd="0" presId="urn:microsoft.com/office/officeart/2005/8/layout/chevron2"/>
    <dgm:cxn modelId="{84464576-E3C0-4588-B032-33008C9E40D5}" srcId="{E4DFE1C7-5FA8-48CC-8596-CB5B5D1233DB}" destId="{31D8B2A6-8E1C-4810-BB47-55AF259A9F13}" srcOrd="1" destOrd="0" parTransId="{99275B11-F21B-4992-B371-B96234D8A4C8}" sibTransId="{F0C93834-A60D-40BD-AE30-566A98F7A460}"/>
    <dgm:cxn modelId="{D9B08E84-C839-4CAB-A093-7B0B2536DF4B}" srcId="{30A880B3-1B38-42D0-BC7A-11365657917F}" destId="{47D6F571-FB18-4865-A562-3CC09F7A0F92}" srcOrd="0" destOrd="0" parTransId="{19E5694A-AEBC-4A01-BB47-2F4FD61592D4}" sibTransId="{F360FFB3-9186-43D9-83FE-FA0D017E44DE}"/>
    <dgm:cxn modelId="{A7982DCA-3B0B-45F4-BF0D-1407A448026C}" srcId="{E4DFE1C7-5FA8-48CC-8596-CB5B5D1233DB}" destId="{747909FB-85E4-46DF-B54C-DBC0F948D105}" srcOrd="2" destOrd="0" parTransId="{0A61D859-23FF-4931-AF73-71DC5B3CFCA7}" sibTransId="{10078912-E1C2-454B-822A-39813DD402BE}"/>
    <dgm:cxn modelId="{F79C18E1-7253-4789-9328-2FED5396C724}" type="presOf" srcId="{30A880B3-1B38-42D0-BC7A-11365657917F}" destId="{34281B64-623B-4528-9192-9EFE3390E37F}" srcOrd="0" destOrd="0" presId="urn:microsoft.com/office/officeart/2005/8/layout/chevron2"/>
    <dgm:cxn modelId="{01EA2FF3-0805-4DC1-879B-6F547F94CB4C}" type="presOf" srcId="{747909FB-85E4-46DF-B54C-DBC0F948D105}" destId="{66487A81-E4AB-4A5F-8406-FD58F855207B}" srcOrd="0" destOrd="2" presId="urn:microsoft.com/office/officeart/2005/8/layout/chevron2"/>
    <dgm:cxn modelId="{A40619B7-9D14-4555-B78E-C2F100AD1C14}" type="presParOf" srcId="{44E75799-B9CB-44B0-B991-E95744353B7C}" destId="{C1B76CE3-FB4C-4528-BB08-19F078FC9F40}" srcOrd="0" destOrd="0" presId="urn:microsoft.com/office/officeart/2005/8/layout/chevron2"/>
    <dgm:cxn modelId="{1998EF8A-732D-4070-B517-F923556C4909}" type="presParOf" srcId="{C1B76CE3-FB4C-4528-BB08-19F078FC9F40}" destId="{5B835BE0-E9E5-4D34-AE4A-6F3B9C3C774A}" srcOrd="0" destOrd="0" presId="urn:microsoft.com/office/officeart/2005/8/layout/chevron2"/>
    <dgm:cxn modelId="{3CC82E7C-FEB8-4BA1-88E5-AD74AA0C3A95}" type="presParOf" srcId="{C1B76CE3-FB4C-4528-BB08-19F078FC9F40}" destId="{66487A81-E4AB-4A5F-8406-FD58F855207B}" srcOrd="1" destOrd="0" presId="urn:microsoft.com/office/officeart/2005/8/layout/chevron2"/>
    <dgm:cxn modelId="{183412F4-BF59-48A6-B29A-266BA50BFBE1}" type="presParOf" srcId="{44E75799-B9CB-44B0-B991-E95744353B7C}" destId="{3208594F-CF34-4362-946D-6AED2EA0FA67}" srcOrd="1" destOrd="0" presId="urn:microsoft.com/office/officeart/2005/8/layout/chevron2"/>
    <dgm:cxn modelId="{12A214CE-ED81-4854-B870-F1B4D9B802D9}" type="presParOf" srcId="{44E75799-B9CB-44B0-B991-E95744353B7C}" destId="{2A814073-742F-41E9-AA65-A7B9A08EA655}" srcOrd="2" destOrd="0" presId="urn:microsoft.com/office/officeart/2005/8/layout/chevron2"/>
    <dgm:cxn modelId="{8B2DCAFE-B405-45E1-94F1-5A2A3F984A42}" type="presParOf" srcId="{2A814073-742F-41E9-AA65-A7B9A08EA655}" destId="{34281B64-623B-4528-9192-9EFE3390E37F}" srcOrd="0" destOrd="0" presId="urn:microsoft.com/office/officeart/2005/8/layout/chevron2"/>
    <dgm:cxn modelId="{4C14AB84-4CFE-4113-8123-22D4B6F56BFC}" type="presParOf" srcId="{2A814073-742F-41E9-AA65-A7B9A08EA655}" destId="{269BC7E5-AD47-486B-9EFC-50902A0E016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5252FA84-571A-465B-A3A2-B3F25B92B4D1}" type="doc">
      <dgm:prSet loTypeId="urn:microsoft.com/office/officeart/2005/8/layout/hierarchy4" loCatId="list" qsTypeId="urn:microsoft.com/office/officeart/2005/8/quickstyle/3d6" qsCatId="3D" csTypeId="urn:microsoft.com/office/officeart/2005/8/colors/colorful5" csCatId="colorful"/>
      <dgm:spPr/>
      <dgm:t>
        <a:bodyPr/>
        <a:lstStyle/>
        <a:p>
          <a:endParaRPr lang="en-US"/>
        </a:p>
      </dgm:t>
    </dgm:pt>
    <dgm:pt modelId="{380723A1-FDE5-43AF-A4E8-0ADAB37D6CE9}">
      <dgm:prSet/>
      <dgm:spPr/>
      <dgm:t>
        <a:bodyPr/>
        <a:lstStyle/>
        <a:p>
          <a:pPr rtl="1"/>
          <a:r>
            <a:rPr lang="fa-IR" dirty="0">
              <a:cs typeface="B Zar" pitchFamily="2" charset="-78"/>
            </a:rPr>
            <a:t>استقلال ساختار سرمایه و ارزش شرکت</a:t>
          </a:r>
          <a:endParaRPr lang="en-US" dirty="0">
            <a:cs typeface="B Zar" pitchFamily="2" charset="-78"/>
          </a:endParaRPr>
        </a:p>
      </dgm:t>
    </dgm:pt>
    <dgm:pt modelId="{46733E86-1F66-41F3-B22A-5F4A7AA50EF1}" type="parTrans" cxnId="{5861F623-7533-44C2-9DB9-2C8D884A6558}">
      <dgm:prSet/>
      <dgm:spPr/>
      <dgm:t>
        <a:bodyPr/>
        <a:lstStyle/>
        <a:p>
          <a:endParaRPr lang="en-US">
            <a:cs typeface="B Zar" pitchFamily="2" charset="-78"/>
          </a:endParaRPr>
        </a:p>
      </dgm:t>
    </dgm:pt>
    <dgm:pt modelId="{7BBAA337-CB70-445E-99A2-966C18CDA01B}" type="sibTrans" cxnId="{5861F623-7533-44C2-9DB9-2C8D884A6558}">
      <dgm:prSet/>
      <dgm:spPr/>
      <dgm:t>
        <a:bodyPr/>
        <a:lstStyle/>
        <a:p>
          <a:endParaRPr lang="en-US">
            <a:cs typeface="B Zar" pitchFamily="2" charset="-78"/>
          </a:endParaRPr>
        </a:p>
      </dgm:t>
    </dgm:pt>
    <dgm:pt modelId="{D3F52ACC-37C0-4F5F-B318-BA88DEE78384}">
      <dgm:prSet/>
      <dgm:spPr/>
      <dgm:t>
        <a:bodyPr/>
        <a:lstStyle/>
        <a:p>
          <a:pPr rtl="1"/>
          <a:r>
            <a:rPr lang="fa-IR" dirty="0">
              <a:cs typeface="B Zar" pitchFamily="2" charset="-78"/>
            </a:rPr>
            <a:t>با فرض عدم وجود مالیات، هزینۀ سرمایۀ شرکت تحت تأثیر ساختار سرمایه قرار نمی‌گیرد و بنابراین، ساختار سرمایه اثری بر ارزش شرکت ندارد.</a:t>
          </a:r>
          <a:endParaRPr lang="en-US" dirty="0">
            <a:cs typeface="B Zar" pitchFamily="2" charset="-78"/>
          </a:endParaRPr>
        </a:p>
      </dgm:t>
    </dgm:pt>
    <dgm:pt modelId="{5CF62BCE-E09D-487C-95E5-3BFEACB0C0CE}" type="parTrans" cxnId="{CB175061-ADE5-4922-B289-4E9B720ECF4C}">
      <dgm:prSet/>
      <dgm:spPr/>
      <dgm:t>
        <a:bodyPr/>
        <a:lstStyle/>
        <a:p>
          <a:endParaRPr lang="en-US">
            <a:cs typeface="B Zar" pitchFamily="2" charset="-78"/>
          </a:endParaRPr>
        </a:p>
      </dgm:t>
    </dgm:pt>
    <dgm:pt modelId="{4EC4BA2E-CF37-4B2E-93E3-FB366C7DA438}" type="sibTrans" cxnId="{CB175061-ADE5-4922-B289-4E9B720ECF4C}">
      <dgm:prSet/>
      <dgm:spPr/>
      <dgm:t>
        <a:bodyPr/>
        <a:lstStyle/>
        <a:p>
          <a:endParaRPr lang="en-US">
            <a:cs typeface="B Zar" pitchFamily="2" charset="-78"/>
          </a:endParaRPr>
        </a:p>
      </dgm:t>
    </dgm:pt>
    <dgm:pt modelId="{5211FEA8-A0A0-4B5B-9DA3-29BE188F6FFD}" type="pres">
      <dgm:prSet presAssocID="{5252FA84-571A-465B-A3A2-B3F25B92B4D1}" presName="Name0" presStyleCnt="0">
        <dgm:presLayoutVars>
          <dgm:chPref val="1"/>
          <dgm:dir/>
          <dgm:animOne val="branch"/>
          <dgm:animLvl val="lvl"/>
          <dgm:resizeHandles/>
        </dgm:presLayoutVars>
      </dgm:prSet>
      <dgm:spPr/>
    </dgm:pt>
    <dgm:pt modelId="{F82376D3-AF8D-4F46-AC2C-4404F5F01CD7}" type="pres">
      <dgm:prSet presAssocID="{380723A1-FDE5-43AF-A4E8-0ADAB37D6CE9}" presName="vertOne" presStyleCnt="0"/>
      <dgm:spPr/>
    </dgm:pt>
    <dgm:pt modelId="{4AEF8679-E1A0-4DEF-B190-95D1DD70A552}" type="pres">
      <dgm:prSet presAssocID="{380723A1-FDE5-43AF-A4E8-0ADAB37D6CE9}" presName="txOne" presStyleLbl="node0" presStyleIdx="0" presStyleCnt="1">
        <dgm:presLayoutVars>
          <dgm:chPref val="3"/>
        </dgm:presLayoutVars>
      </dgm:prSet>
      <dgm:spPr>
        <a:prstGeom prst="ribbon2">
          <a:avLst/>
        </a:prstGeom>
      </dgm:spPr>
    </dgm:pt>
    <dgm:pt modelId="{D87DB5E7-4E4E-42D7-A626-706F6A28C535}" type="pres">
      <dgm:prSet presAssocID="{380723A1-FDE5-43AF-A4E8-0ADAB37D6CE9}" presName="parTransOne" presStyleCnt="0"/>
      <dgm:spPr/>
    </dgm:pt>
    <dgm:pt modelId="{9C0AD50E-E6BB-4AD3-B792-1BEFBE9CC70F}" type="pres">
      <dgm:prSet presAssocID="{380723A1-FDE5-43AF-A4E8-0ADAB37D6CE9}" presName="horzOne" presStyleCnt="0"/>
      <dgm:spPr/>
    </dgm:pt>
    <dgm:pt modelId="{05DC2C61-0341-4EEC-9039-F98C6DBE097C}" type="pres">
      <dgm:prSet presAssocID="{D3F52ACC-37C0-4F5F-B318-BA88DEE78384}" presName="vertTwo" presStyleCnt="0"/>
      <dgm:spPr/>
    </dgm:pt>
    <dgm:pt modelId="{37B18532-31EA-4A49-AB71-8510C9D13964}" type="pres">
      <dgm:prSet presAssocID="{D3F52ACC-37C0-4F5F-B318-BA88DEE78384}" presName="txTwo" presStyleLbl="node2" presStyleIdx="0" presStyleCnt="1">
        <dgm:presLayoutVars>
          <dgm:chPref val="3"/>
        </dgm:presLayoutVars>
      </dgm:prSet>
      <dgm:spPr>
        <a:prstGeom prst="flowChartDocument">
          <a:avLst/>
        </a:prstGeom>
      </dgm:spPr>
    </dgm:pt>
    <dgm:pt modelId="{2590B7A3-4201-46DF-9A71-6A5A2BC65E5B}" type="pres">
      <dgm:prSet presAssocID="{D3F52ACC-37C0-4F5F-B318-BA88DEE78384}" presName="horzTwo" presStyleCnt="0"/>
      <dgm:spPr/>
    </dgm:pt>
  </dgm:ptLst>
  <dgm:cxnLst>
    <dgm:cxn modelId="{5861F623-7533-44C2-9DB9-2C8D884A6558}" srcId="{5252FA84-571A-465B-A3A2-B3F25B92B4D1}" destId="{380723A1-FDE5-43AF-A4E8-0ADAB37D6CE9}" srcOrd="0" destOrd="0" parTransId="{46733E86-1F66-41F3-B22A-5F4A7AA50EF1}" sibTransId="{7BBAA337-CB70-445E-99A2-966C18CDA01B}"/>
    <dgm:cxn modelId="{E580EB24-E619-46EA-AA60-8D789AF9AB61}" type="presOf" srcId="{380723A1-FDE5-43AF-A4E8-0ADAB37D6CE9}" destId="{4AEF8679-E1A0-4DEF-B190-95D1DD70A552}" srcOrd="0" destOrd="0" presId="urn:microsoft.com/office/officeart/2005/8/layout/hierarchy4"/>
    <dgm:cxn modelId="{CB175061-ADE5-4922-B289-4E9B720ECF4C}" srcId="{380723A1-FDE5-43AF-A4E8-0ADAB37D6CE9}" destId="{D3F52ACC-37C0-4F5F-B318-BA88DEE78384}" srcOrd="0" destOrd="0" parTransId="{5CF62BCE-E09D-487C-95E5-3BFEACB0C0CE}" sibTransId="{4EC4BA2E-CF37-4B2E-93E3-FB366C7DA438}"/>
    <dgm:cxn modelId="{86819496-883C-49C5-8B20-ABB7A942201A}" type="presOf" srcId="{5252FA84-571A-465B-A3A2-B3F25B92B4D1}" destId="{5211FEA8-A0A0-4B5B-9DA3-29BE188F6FFD}" srcOrd="0" destOrd="0" presId="urn:microsoft.com/office/officeart/2005/8/layout/hierarchy4"/>
    <dgm:cxn modelId="{ED8E42B8-39BE-4433-AE41-E08F1D7B3FC1}" type="presOf" srcId="{D3F52ACC-37C0-4F5F-B318-BA88DEE78384}" destId="{37B18532-31EA-4A49-AB71-8510C9D13964}" srcOrd="0" destOrd="0" presId="urn:microsoft.com/office/officeart/2005/8/layout/hierarchy4"/>
    <dgm:cxn modelId="{CE84DC42-3233-41FA-BDFC-CF6D91946459}" type="presParOf" srcId="{5211FEA8-A0A0-4B5B-9DA3-29BE188F6FFD}" destId="{F82376D3-AF8D-4F46-AC2C-4404F5F01CD7}" srcOrd="0" destOrd="0" presId="urn:microsoft.com/office/officeart/2005/8/layout/hierarchy4"/>
    <dgm:cxn modelId="{1DFA238B-7385-42C7-8750-6B9B9165B40B}" type="presParOf" srcId="{F82376D3-AF8D-4F46-AC2C-4404F5F01CD7}" destId="{4AEF8679-E1A0-4DEF-B190-95D1DD70A552}" srcOrd="0" destOrd="0" presId="urn:microsoft.com/office/officeart/2005/8/layout/hierarchy4"/>
    <dgm:cxn modelId="{30022AAF-0E06-47EA-9828-11B5EBFDF636}" type="presParOf" srcId="{F82376D3-AF8D-4F46-AC2C-4404F5F01CD7}" destId="{D87DB5E7-4E4E-42D7-A626-706F6A28C535}" srcOrd="1" destOrd="0" presId="urn:microsoft.com/office/officeart/2005/8/layout/hierarchy4"/>
    <dgm:cxn modelId="{96DF4B20-11A8-44A4-8AB6-C16F7F5373D3}" type="presParOf" srcId="{F82376D3-AF8D-4F46-AC2C-4404F5F01CD7}" destId="{9C0AD50E-E6BB-4AD3-B792-1BEFBE9CC70F}" srcOrd="2" destOrd="0" presId="urn:microsoft.com/office/officeart/2005/8/layout/hierarchy4"/>
    <dgm:cxn modelId="{10496834-1E03-420E-8610-1D8AAE159460}" type="presParOf" srcId="{9C0AD50E-E6BB-4AD3-B792-1BEFBE9CC70F}" destId="{05DC2C61-0341-4EEC-9039-F98C6DBE097C}" srcOrd="0" destOrd="0" presId="urn:microsoft.com/office/officeart/2005/8/layout/hierarchy4"/>
    <dgm:cxn modelId="{EC554697-C71E-4679-A893-3B0069710701}" type="presParOf" srcId="{05DC2C61-0341-4EEC-9039-F98C6DBE097C}" destId="{37B18532-31EA-4A49-AB71-8510C9D13964}" srcOrd="0" destOrd="0" presId="urn:microsoft.com/office/officeart/2005/8/layout/hierarchy4"/>
    <dgm:cxn modelId="{87112576-EB0B-4738-AA32-1780B8713875}" type="presParOf" srcId="{05DC2C61-0341-4EEC-9039-F98C6DBE097C}" destId="{2590B7A3-4201-46DF-9A71-6A5A2BC65E5B}"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8EAB4FF-4979-4329-98B7-7EBF69CC69E1}" type="doc">
      <dgm:prSet loTypeId="urn:microsoft.com/office/officeart/2005/8/layout/chevron2" loCatId="process" qsTypeId="urn:microsoft.com/office/officeart/2005/8/quickstyle/simple5" qsCatId="simple" csTypeId="urn:microsoft.com/office/officeart/2005/8/colors/colorful3" csCatId="colorful" phldr="1"/>
      <dgm:spPr/>
      <dgm:t>
        <a:bodyPr/>
        <a:lstStyle/>
        <a:p>
          <a:endParaRPr lang="en-US"/>
        </a:p>
      </dgm:t>
    </dgm:pt>
    <dgm:pt modelId="{E4DFE1C7-5FA8-48CC-8596-CB5B5D1233DB}">
      <dgm:prSet/>
      <dgm:spPr/>
      <dgm:t>
        <a:bodyPr/>
        <a:lstStyle/>
        <a:p>
          <a:pPr rtl="1"/>
          <a:r>
            <a:rPr lang="fa-IR" dirty="0">
              <a:cs typeface="B Titr" pitchFamily="2" charset="-78"/>
            </a:rPr>
            <a:t>قضیۀ 1</a:t>
          </a:r>
        </a:p>
      </dgm:t>
    </dgm:pt>
    <dgm:pt modelId="{B9E555FC-E6AC-40E3-9E27-37A47D582323}" type="parTrans" cxnId="{4E0A8635-10FC-46E8-95A0-4F1F1A14F51B}">
      <dgm:prSet/>
      <dgm:spPr/>
      <dgm:t>
        <a:bodyPr/>
        <a:lstStyle/>
        <a:p>
          <a:endParaRPr lang="en-US"/>
        </a:p>
      </dgm:t>
    </dgm:pt>
    <dgm:pt modelId="{5628D167-E2C1-4EAE-9840-723ED03DCF90}" type="sibTrans" cxnId="{4E0A8635-10FC-46E8-95A0-4F1F1A14F51B}">
      <dgm:prSet/>
      <dgm:spPr/>
      <dgm:t>
        <a:bodyPr/>
        <a:lstStyle/>
        <a:p>
          <a:endParaRPr lang="en-US"/>
        </a:p>
      </dgm:t>
    </dgm:pt>
    <dgm:pt modelId="{AAD59A58-7152-42FD-827B-D589BC380191}">
      <dgm:prSet/>
      <dgm:spPr/>
      <dgm:t>
        <a:bodyPr/>
        <a:lstStyle/>
        <a:p>
          <a:pPr rtl="1"/>
          <a:endParaRPr lang="fa-IR" dirty="0"/>
        </a:p>
      </dgm:t>
    </dgm:pt>
    <dgm:pt modelId="{4EC86191-8360-4F08-B471-BC054D6AB9F1}" type="parTrans" cxnId="{B59B9F14-366E-4B57-861E-1BFCCA81B9FD}">
      <dgm:prSet/>
      <dgm:spPr/>
      <dgm:t>
        <a:bodyPr/>
        <a:lstStyle/>
        <a:p>
          <a:endParaRPr lang="en-US"/>
        </a:p>
      </dgm:t>
    </dgm:pt>
    <dgm:pt modelId="{DEA9D914-149E-441F-88F6-0C8CF586028C}" type="sibTrans" cxnId="{B59B9F14-366E-4B57-861E-1BFCCA81B9FD}">
      <dgm:prSet/>
      <dgm:spPr/>
      <dgm:t>
        <a:bodyPr/>
        <a:lstStyle/>
        <a:p>
          <a:endParaRPr lang="en-US"/>
        </a:p>
      </dgm:t>
    </dgm:pt>
    <dgm:pt modelId="{31D8B2A6-8E1C-4810-BB47-55AF259A9F13}">
      <dgm:prSet/>
      <dgm:spPr/>
      <dgm:t>
        <a:bodyPr/>
        <a:lstStyle/>
        <a:p>
          <a:pPr rtl="1"/>
          <a:endParaRPr lang="fa-IR" dirty="0"/>
        </a:p>
      </dgm:t>
    </dgm:pt>
    <dgm:pt modelId="{99275B11-F21B-4992-B371-B96234D8A4C8}" type="parTrans" cxnId="{84464576-E3C0-4588-B032-33008C9E40D5}">
      <dgm:prSet/>
      <dgm:spPr/>
      <dgm:t>
        <a:bodyPr/>
        <a:lstStyle/>
        <a:p>
          <a:endParaRPr lang="en-US"/>
        </a:p>
      </dgm:t>
    </dgm:pt>
    <dgm:pt modelId="{F0C93834-A60D-40BD-AE30-566A98F7A460}" type="sibTrans" cxnId="{84464576-E3C0-4588-B032-33008C9E40D5}">
      <dgm:prSet/>
      <dgm:spPr/>
      <dgm:t>
        <a:bodyPr/>
        <a:lstStyle/>
        <a:p>
          <a:endParaRPr lang="en-US"/>
        </a:p>
      </dgm:t>
    </dgm:pt>
    <dgm:pt modelId="{747909FB-85E4-46DF-B54C-DBC0F948D105}">
      <dgm:prSet/>
      <dgm:spPr/>
      <dgm:t>
        <a:bodyPr/>
        <a:lstStyle/>
        <a:p>
          <a:pPr rtl="1"/>
          <a:endParaRPr lang="en-US" dirty="0"/>
        </a:p>
      </dgm:t>
    </dgm:pt>
    <dgm:pt modelId="{0A61D859-23FF-4931-AF73-71DC5B3CFCA7}" type="parTrans" cxnId="{A7982DCA-3B0B-45F4-BF0D-1407A448026C}">
      <dgm:prSet/>
      <dgm:spPr/>
      <dgm:t>
        <a:bodyPr/>
        <a:lstStyle/>
        <a:p>
          <a:endParaRPr lang="en-US"/>
        </a:p>
      </dgm:t>
    </dgm:pt>
    <dgm:pt modelId="{10078912-E1C2-454B-822A-39813DD402BE}" type="sibTrans" cxnId="{A7982DCA-3B0B-45F4-BF0D-1407A448026C}">
      <dgm:prSet/>
      <dgm:spPr/>
      <dgm:t>
        <a:bodyPr/>
        <a:lstStyle/>
        <a:p>
          <a:endParaRPr lang="en-US"/>
        </a:p>
      </dgm:t>
    </dgm:pt>
    <dgm:pt modelId="{30A880B3-1B38-42D0-BC7A-11365657917F}">
      <dgm:prSet/>
      <dgm:spPr/>
      <dgm:t>
        <a:bodyPr/>
        <a:lstStyle/>
        <a:p>
          <a:pPr rtl="1"/>
          <a:r>
            <a:rPr lang="fa-IR" dirty="0">
              <a:cs typeface="B Titr" pitchFamily="2" charset="-78"/>
            </a:rPr>
            <a:t>قضیۀ 2</a:t>
          </a:r>
          <a:endParaRPr lang="en-US" dirty="0">
            <a:cs typeface="B Titr" pitchFamily="2" charset="-78"/>
          </a:endParaRPr>
        </a:p>
      </dgm:t>
    </dgm:pt>
    <dgm:pt modelId="{8793265B-D91C-45BB-AD83-6FB6BD4F88BE}" type="parTrans" cxnId="{0EAED60B-B734-4AB0-934B-3EC6D444D59F}">
      <dgm:prSet/>
      <dgm:spPr/>
      <dgm:t>
        <a:bodyPr/>
        <a:lstStyle/>
        <a:p>
          <a:endParaRPr lang="en-US"/>
        </a:p>
      </dgm:t>
    </dgm:pt>
    <dgm:pt modelId="{92EA68C7-A0D4-45CC-8113-F20270B4222D}" type="sibTrans" cxnId="{0EAED60B-B734-4AB0-934B-3EC6D444D59F}">
      <dgm:prSet/>
      <dgm:spPr/>
      <dgm:t>
        <a:bodyPr/>
        <a:lstStyle/>
        <a:p>
          <a:endParaRPr lang="en-US"/>
        </a:p>
      </dgm:t>
    </dgm:pt>
    <dgm:pt modelId="{47D6F571-FB18-4865-A562-3CC09F7A0F92}">
      <dgm:prSet/>
      <dgm:spPr/>
      <dgm:t>
        <a:bodyPr/>
        <a:lstStyle/>
        <a:p>
          <a:pPr rtl="1"/>
          <a:endParaRPr lang="en-US" dirty="0"/>
        </a:p>
      </dgm:t>
    </dgm:pt>
    <dgm:pt modelId="{19E5694A-AEBC-4A01-BB47-2F4FD61592D4}" type="parTrans" cxnId="{D9B08E84-C839-4CAB-A093-7B0B2536DF4B}">
      <dgm:prSet/>
      <dgm:spPr/>
      <dgm:t>
        <a:bodyPr/>
        <a:lstStyle/>
        <a:p>
          <a:endParaRPr lang="en-US"/>
        </a:p>
      </dgm:t>
    </dgm:pt>
    <dgm:pt modelId="{F360FFB3-9186-43D9-83FE-FA0D017E44DE}" type="sibTrans" cxnId="{D9B08E84-C839-4CAB-A093-7B0B2536DF4B}">
      <dgm:prSet/>
      <dgm:spPr/>
      <dgm:t>
        <a:bodyPr/>
        <a:lstStyle/>
        <a:p>
          <a:endParaRPr lang="en-US"/>
        </a:p>
      </dgm:t>
    </dgm:pt>
    <dgm:pt modelId="{44E75799-B9CB-44B0-B991-E95744353B7C}" type="pres">
      <dgm:prSet presAssocID="{48EAB4FF-4979-4329-98B7-7EBF69CC69E1}" presName="linearFlow" presStyleCnt="0">
        <dgm:presLayoutVars>
          <dgm:dir/>
          <dgm:animLvl val="lvl"/>
          <dgm:resizeHandles val="exact"/>
        </dgm:presLayoutVars>
      </dgm:prSet>
      <dgm:spPr/>
    </dgm:pt>
    <dgm:pt modelId="{C1B76CE3-FB4C-4528-BB08-19F078FC9F40}" type="pres">
      <dgm:prSet presAssocID="{E4DFE1C7-5FA8-48CC-8596-CB5B5D1233DB}" presName="composite" presStyleCnt="0"/>
      <dgm:spPr/>
    </dgm:pt>
    <dgm:pt modelId="{5B835BE0-E9E5-4D34-AE4A-6F3B9C3C774A}" type="pres">
      <dgm:prSet presAssocID="{E4DFE1C7-5FA8-48CC-8596-CB5B5D1233DB}" presName="parentText" presStyleLbl="alignNode1" presStyleIdx="0" presStyleCnt="2">
        <dgm:presLayoutVars>
          <dgm:chMax val="1"/>
          <dgm:bulletEnabled val="1"/>
        </dgm:presLayoutVars>
      </dgm:prSet>
      <dgm:spPr/>
    </dgm:pt>
    <dgm:pt modelId="{66487A81-E4AB-4A5F-8406-FD58F855207B}" type="pres">
      <dgm:prSet presAssocID="{E4DFE1C7-5FA8-48CC-8596-CB5B5D1233DB}" presName="descendantText" presStyleLbl="alignAcc1" presStyleIdx="0" presStyleCnt="2">
        <dgm:presLayoutVars>
          <dgm:bulletEnabled val="1"/>
        </dgm:presLayoutVars>
      </dgm:prSet>
      <dgm:spPr/>
    </dgm:pt>
    <dgm:pt modelId="{3208594F-CF34-4362-946D-6AED2EA0FA67}" type="pres">
      <dgm:prSet presAssocID="{5628D167-E2C1-4EAE-9840-723ED03DCF90}" presName="sp" presStyleCnt="0"/>
      <dgm:spPr/>
    </dgm:pt>
    <dgm:pt modelId="{2A814073-742F-41E9-AA65-A7B9A08EA655}" type="pres">
      <dgm:prSet presAssocID="{30A880B3-1B38-42D0-BC7A-11365657917F}" presName="composite" presStyleCnt="0"/>
      <dgm:spPr/>
    </dgm:pt>
    <dgm:pt modelId="{34281B64-623B-4528-9192-9EFE3390E37F}" type="pres">
      <dgm:prSet presAssocID="{30A880B3-1B38-42D0-BC7A-11365657917F}" presName="parentText" presStyleLbl="alignNode1" presStyleIdx="1" presStyleCnt="2">
        <dgm:presLayoutVars>
          <dgm:chMax val="1"/>
          <dgm:bulletEnabled val="1"/>
        </dgm:presLayoutVars>
      </dgm:prSet>
      <dgm:spPr/>
    </dgm:pt>
    <dgm:pt modelId="{269BC7E5-AD47-486B-9EFC-50902A0E0167}" type="pres">
      <dgm:prSet presAssocID="{30A880B3-1B38-42D0-BC7A-11365657917F}" presName="descendantText" presStyleLbl="alignAcc1" presStyleIdx="1" presStyleCnt="2">
        <dgm:presLayoutVars>
          <dgm:bulletEnabled val="1"/>
        </dgm:presLayoutVars>
      </dgm:prSet>
      <dgm:spPr/>
    </dgm:pt>
  </dgm:ptLst>
  <dgm:cxnLst>
    <dgm:cxn modelId="{A1C7C909-A4C0-4749-89F3-20B7E451ABA4}" type="presOf" srcId="{AAD59A58-7152-42FD-827B-D589BC380191}" destId="{66487A81-E4AB-4A5F-8406-FD58F855207B}" srcOrd="0" destOrd="0" presId="urn:microsoft.com/office/officeart/2005/8/layout/chevron2"/>
    <dgm:cxn modelId="{0EAED60B-B734-4AB0-934B-3EC6D444D59F}" srcId="{48EAB4FF-4979-4329-98B7-7EBF69CC69E1}" destId="{30A880B3-1B38-42D0-BC7A-11365657917F}" srcOrd="1" destOrd="0" parTransId="{8793265B-D91C-45BB-AD83-6FB6BD4F88BE}" sibTransId="{92EA68C7-A0D4-45CC-8113-F20270B4222D}"/>
    <dgm:cxn modelId="{B59B9F14-366E-4B57-861E-1BFCCA81B9FD}" srcId="{E4DFE1C7-5FA8-48CC-8596-CB5B5D1233DB}" destId="{AAD59A58-7152-42FD-827B-D589BC380191}" srcOrd="0" destOrd="0" parTransId="{4EC86191-8360-4F08-B471-BC054D6AB9F1}" sibTransId="{DEA9D914-149E-441F-88F6-0C8CF586028C}"/>
    <dgm:cxn modelId="{4E0A8635-10FC-46E8-95A0-4F1F1A14F51B}" srcId="{48EAB4FF-4979-4329-98B7-7EBF69CC69E1}" destId="{E4DFE1C7-5FA8-48CC-8596-CB5B5D1233DB}" srcOrd="0" destOrd="0" parTransId="{B9E555FC-E6AC-40E3-9E27-37A47D582323}" sibTransId="{5628D167-E2C1-4EAE-9840-723ED03DCF90}"/>
    <dgm:cxn modelId="{15653538-3D0E-43A2-9416-CA85F96CFA84}" type="presOf" srcId="{747909FB-85E4-46DF-B54C-DBC0F948D105}" destId="{66487A81-E4AB-4A5F-8406-FD58F855207B}" srcOrd="0" destOrd="2" presId="urn:microsoft.com/office/officeart/2005/8/layout/chevron2"/>
    <dgm:cxn modelId="{84464576-E3C0-4588-B032-33008C9E40D5}" srcId="{E4DFE1C7-5FA8-48CC-8596-CB5B5D1233DB}" destId="{31D8B2A6-8E1C-4810-BB47-55AF259A9F13}" srcOrd="1" destOrd="0" parTransId="{99275B11-F21B-4992-B371-B96234D8A4C8}" sibTransId="{F0C93834-A60D-40BD-AE30-566A98F7A460}"/>
    <dgm:cxn modelId="{97265F7E-C496-4170-A4A5-374E0767F3D1}" type="presOf" srcId="{E4DFE1C7-5FA8-48CC-8596-CB5B5D1233DB}" destId="{5B835BE0-E9E5-4D34-AE4A-6F3B9C3C774A}" srcOrd="0" destOrd="0" presId="urn:microsoft.com/office/officeart/2005/8/layout/chevron2"/>
    <dgm:cxn modelId="{D9B08E84-C839-4CAB-A093-7B0B2536DF4B}" srcId="{30A880B3-1B38-42D0-BC7A-11365657917F}" destId="{47D6F571-FB18-4865-A562-3CC09F7A0F92}" srcOrd="0" destOrd="0" parTransId="{19E5694A-AEBC-4A01-BB47-2F4FD61592D4}" sibTransId="{F360FFB3-9186-43D9-83FE-FA0D017E44DE}"/>
    <dgm:cxn modelId="{18261698-A63B-4941-9D7F-2429DC8086CB}" type="presOf" srcId="{48EAB4FF-4979-4329-98B7-7EBF69CC69E1}" destId="{44E75799-B9CB-44B0-B991-E95744353B7C}" srcOrd="0" destOrd="0" presId="urn:microsoft.com/office/officeart/2005/8/layout/chevron2"/>
    <dgm:cxn modelId="{4DB45ABD-D47D-49DC-B6B1-1CEF6075CC3E}" type="presOf" srcId="{31D8B2A6-8E1C-4810-BB47-55AF259A9F13}" destId="{66487A81-E4AB-4A5F-8406-FD58F855207B}" srcOrd="0" destOrd="1" presId="urn:microsoft.com/office/officeart/2005/8/layout/chevron2"/>
    <dgm:cxn modelId="{A7982DCA-3B0B-45F4-BF0D-1407A448026C}" srcId="{E4DFE1C7-5FA8-48CC-8596-CB5B5D1233DB}" destId="{747909FB-85E4-46DF-B54C-DBC0F948D105}" srcOrd="2" destOrd="0" parTransId="{0A61D859-23FF-4931-AF73-71DC5B3CFCA7}" sibTransId="{10078912-E1C2-454B-822A-39813DD402BE}"/>
    <dgm:cxn modelId="{601207DD-87EF-4AF6-842C-1A6EC8480601}" type="presOf" srcId="{47D6F571-FB18-4865-A562-3CC09F7A0F92}" destId="{269BC7E5-AD47-486B-9EFC-50902A0E0167}" srcOrd="0" destOrd="0" presId="urn:microsoft.com/office/officeart/2005/8/layout/chevron2"/>
    <dgm:cxn modelId="{FD8564EB-7C02-44E3-B458-22797454EB31}" type="presOf" srcId="{30A880B3-1B38-42D0-BC7A-11365657917F}" destId="{34281B64-623B-4528-9192-9EFE3390E37F}" srcOrd="0" destOrd="0" presId="urn:microsoft.com/office/officeart/2005/8/layout/chevron2"/>
    <dgm:cxn modelId="{F64FDF74-3914-4518-AA8A-7DA80845D0D9}" type="presParOf" srcId="{44E75799-B9CB-44B0-B991-E95744353B7C}" destId="{C1B76CE3-FB4C-4528-BB08-19F078FC9F40}" srcOrd="0" destOrd="0" presId="urn:microsoft.com/office/officeart/2005/8/layout/chevron2"/>
    <dgm:cxn modelId="{DDB85EFC-E66C-43F9-9D5D-E9702989038F}" type="presParOf" srcId="{C1B76CE3-FB4C-4528-BB08-19F078FC9F40}" destId="{5B835BE0-E9E5-4D34-AE4A-6F3B9C3C774A}" srcOrd="0" destOrd="0" presId="urn:microsoft.com/office/officeart/2005/8/layout/chevron2"/>
    <dgm:cxn modelId="{10ED40D8-7D3D-4587-8324-4EB99E530218}" type="presParOf" srcId="{C1B76CE3-FB4C-4528-BB08-19F078FC9F40}" destId="{66487A81-E4AB-4A5F-8406-FD58F855207B}" srcOrd="1" destOrd="0" presId="urn:microsoft.com/office/officeart/2005/8/layout/chevron2"/>
    <dgm:cxn modelId="{94205EAD-129D-4992-AA79-09EE636240E0}" type="presParOf" srcId="{44E75799-B9CB-44B0-B991-E95744353B7C}" destId="{3208594F-CF34-4362-946D-6AED2EA0FA67}" srcOrd="1" destOrd="0" presId="urn:microsoft.com/office/officeart/2005/8/layout/chevron2"/>
    <dgm:cxn modelId="{F9868F18-A010-4EF2-8817-D51E011B33D8}" type="presParOf" srcId="{44E75799-B9CB-44B0-B991-E95744353B7C}" destId="{2A814073-742F-41E9-AA65-A7B9A08EA655}" srcOrd="2" destOrd="0" presId="urn:microsoft.com/office/officeart/2005/8/layout/chevron2"/>
    <dgm:cxn modelId="{AF73C6B2-A043-4B5B-8FD3-1579299BE539}" type="presParOf" srcId="{2A814073-742F-41E9-AA65-A7B9A08EA655}" destId="{34281B64-623B-4528-9192-9EFE3390E37F}" srcOrd="0" destOrd="0" presId="urn:microsoft.com/office/officeart/2005/8/layout/chevron2"/>
    <dgm:cxn modelId="{30F26473-3505-4235-8DCA-2A79253F21A9}" type="presParOf" srcId="{2A814073-742F-41E9-AA65-A7B9A08EA655}" destId="{269BC7E5-AD47-486B-9EFC-50902A0E0167}"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2A15B5-8C75-4AB0-9ADA-8B74ACCE81DB}" type="doc">
      <dgm:prSet loTypeId="urn:microsoft.com/office/officeart/2005/8/layout/process3" loCatId="process" qsTypeId="urn:microsoft.com/office/officeart/2005/8/quickstyle/3d2#1" qsCatId="3D" csTypeId="urn:microsoft.com/office/officeart/2005/8/colors/colorful2" csCatId="colorful" phldr="1"/>
      <dgm:spPr/>
      <dgm:t>
        <a:bodyPr/>
        <a:lstStyle/>
        <a:p>
          <a:endParaRPr lang="en-US"/>
        </a:p>
      </dgm:t>
    </dgm:pt>
    <dgm:pt modelId="{26AF72A3-5C12-4DF2-B885-275D6389CD49}">
      <dgm:prSet custT="1"/>
      <dgm:spPr/>
      <dgm:t>
        <a:bodyPr/>
        <a:lstStyle/>
        <a:p>
          <a:pPr algn="ctr" rtl="1"/>
          <a:r>
            <a:rPr lang="fa-IR" sz="3200" dirty="0">
              <a:cs typeface="B Titr" pitchFamily="2" charset="-78"/>
            </a:rPr>
            <a:t>میانگین موزون هزینۀ سرمایه</a:t>
          </a:r>
          <a:endParaRPr lang="en-US" sz="3200" dirty="0">
            <a:cs typeface="B Titr" pitchFamily="2" charset="-78"/>
          </a:endParaRPr>
        </a:p>
      </dgm:t>
    </dgm:pt>
    <dgm:pt modelId="{AE82B77E-12A1-4888-85D3-5A79C9B0FC63}" type="parTrans" cxnId="{60B6E62F-6C97-42F6-8AAA-838C000A1C43}">
      <dgm:prSet/>
      <dgm:spPr/>
      <dgm:t>
        <a:bodyPr/>
        <a:lstStyle/>
        <a:p>
          <a:endParaRPr lang="en-US"/>
        </a:p>
      </dgm:t>
    </dgm:pt>
    <dgm:pt modelId="{E296A829-9855-421B-BAC9-FC983C5D8564}" type="sibTrans" cxnId="{60B6E62F-6C97-42F6-8AAA-838C000A1C43}">
      <dgm:prSet/>
      <dgm:spPr/>
      <dgm:t>
        <a:bodyPr/>
        <a:lstStyle/>
        <a:p>
          <a:endParaRPr lang="en-US"/>
        </a:p>
      </dgm:t>
    </dgm:pt>
    <dgm:pt modelId="{72E71590-8488-41BF-8FC5-F021EF388A2C}">
      <dgm:prSet/>
      <dgm:spPr/>
      <dgm:t>
        <a:bodyPr/>
        <a:lstStyle/>
        <a:p>
          <a:pPr rtl="1"/>
          <a:endParaRPr lang="en-US" dirty="0"/>
        </a:p>
      </dgm:t>
    </dgm:pt>
    <dgm:pt modelId="{B5D5FFD7-776F-4C10-9D98-3B93B8D68E55}" type="parTrans" cxnId="{21B50992-D4E0-4284-A192-0804B08B31B0}">
      <dgm:prSet/>
      <dgm:spPr/>
      <dgm:t>
        <a:bodyPr/>
        <a:lstStyle/>
        <a:p>
          <a:endParaRPr lang="en-US"/>
        </a:p>
      </dgm:t>
    </dgm:pt>
    <dgm:pt modelId="{F76D1222-97D0-474B-89A9-086A976445DC}" type="sibTrans" cxnId="{21B50992-D4E0-4284-A192-0804B08B31B0}">
      <dgm:prSet/>
      <dgm:spPr/>
      <dgm:t>
        <a:bodyPr/>
        <a:lstStyle/>
        <a:p>
          <a:endParaRPr lang="en-US"/>
        </a:p>
      </dgm:t>
    </dgm:pt>
    <dgm:pt modelId="{447787F3-F672-4EAE-BCA3-8200BAF16DAB}">
      <dgm:prSet/>
      <dgm:spPr/>
      <dgm:t>
        <a:bodyPr/>
        <a:lstStyle/>
        <a:p>
          <a:pPr rtl="1"/>
          <a:r>
            <a:rPr lang="en-US" dirty="0"/>
            <a:t>W</a:t>
          </a:r>
          <a:r>
            <a:rPr lang="en-US" baseline="-25000" dirty="0"/>
            <a:t>d</a:t>
          </a:r>
          <a:r>
            <a:rPr lang="fa-IR" dirty="0">
              <a:latin typeface="Times" pitchFamily="18" charset="0"/>
              <a:cs typeface="B Zar" pitchFamily="2" charset="-78"/>
            </a:rPr>
            <a:t>: وزن نسبی اوراق قرضه در  تأمین مالی</a:t>
          </a:r>
          <a:endParaRPr lang="en-US" dirty="0">
            <a:latin typeface="Times" pitchFamily="18" charset="0"/>
            <a:cs typeface="B Zar" pitchFamily="2" charset="-78"/>
          </a:endParaRPr>
        </a:p>
      </dgm:t>
    </dgm:pt>
    <dgm:pt modelId="{7BBA0108-129B-4E3C-82EB-408F83E92763}" type="parTrans" cxnId="{9DDE6102-C20F-47CC-8AAA-A0DBDE4DA59A}">
      <dgm:prSet/>
      <dgm:spPr/>
      <dgm:t>
        <a:bodyPr/>
        <a:lstStyle/>
        <a:p>
          <a:endParaRPr lang="en-US"/>
        </a:p>
      </dgm:t>
    </dgm:pt>
    <dgm:pt modelId="{4525B4A4-E493-4C15-8549-7CAF02AF6BCB}" type="sibTrans" cxnId="{9DDE6102-C20F-47CC-8AAA-A0DBDE4DA59A}">
      <dgm:prSet/>
      <dgm:spPr/>
      <dgm:t>
        <a:bodyPr/>
        <a:lstStyle/>
        <a:p>
          <a:endParaRPr lang="en-US"/>
        </a:p>
      </dgm:t>
    </dgm:pt>
    <dgm:pt modelId="{B3FC3D29-C364-4023-B7D5-EAD908560AC3}">
      <dgm:prSet/>
      <dgm:spPr/>
      <dgm:t>
        <a:bodyPr/>
        <a:lstStyle/>
        <a:p>
          <a:pPr rtl="1"/>
          <a:r>
            <a:rPr lang="en-US" dirty="0" err="1">
              <a:latin typeface="Times" pitchFamily="18" charset="0"/>
              <a:cs typeface="B Zar" pitchFamily="2" charset="-78"/>
            </a:rPr>
            <a:t>K</a:t>
          </a:r>
          <a:r>
            <a:rPr lang="en-US" baseline="-25000" dirty="0" err="1">
              <a:latin typeface="Times" pitchFamily="18" charset="0"/>
              <a:cs typeface="B Zar" pitchFamily="2" charset="-78"/>
            </a:rPr>
            <a:t>ps</a:t>
          </a:r>
          <a:r>
            <a:rPr lang="fa-IR" baseline="-25000" dirty="0">
              <a:latin typeface="Times" pitchFamily="18" charset="0"/>
              <a:cs typeface="B Zar" pitchFamily="2" charset="-78"/>
            </a:rPr>
            <a:t>: </a:t>
          </a:r>
          <a:r>
            <a:rPr lang="fa-IR" dirty="0">
              <a:latin typeface="Times" pitchFamily="18" charset="0"/>
              <a:cs typeface="B Zar" pitchFamily="2" charset="-78"/>
            </a:rPr>
            <a:t>نرخ بازدۀ موردنظر سهام ممتاز</a:t>
          </a:r>
          <a:endParaRPr lang="en-US" dirty="0">
            <a:latin typeface="Times" pitchFamily="18" charset="0"/>
            <a:cs typeface="B Zar" pitchFamily="2" charset="-78"/>
          </a:endParaRPr>
        </a:p>
      </dgm:t>
    </dgm:pt>
    <dgm:pt modelId="{3F8C5678-3EFB-4A06-B587-463F2D096765}" type="parTrans" cxnId="{A4106A25-E280-4C91-B69F-FA87AE835862}">
      <dgm:prSet/>
      <dgm:spPr/>
      <dgm:t>
        <a:bodyPr/>
        <a:lstStyle/>
        <a:p>
          <a:endParaRPr lang="en-US"/>
        </a:p>
      </dgm:t>
    </dgm:pt>
    <dgm:pt modelId="{0225E2F4-2A1A-46D0-9657-881606C783BA}" type="sibTrans" cxnId="{A4106A25-E280-4C91-B69F-FA87AE835862}">
      <dgm:prSet/>
      <dgm:spPr/>
      <dgm:t>
        <a:bodyPr/>
        <a:lstStyle/>
        <a:p>
          <a:endParaRPr lang="en-US"/>
        </a:p>
      </dgm:t>
    </dgm:pt>
    <dgm:pt modelId="{B570E1FB-3133-436C-80E2-67921DB692D1}">
      <dgm:prSet/>
      <dgm:spPr/>
      <dgm:t>
        <a:bodyPr/>
        <a:lstStyle/>
        <a:p>
          <a:pPr rtl="1"/>
          <a:r>
            <a:rPr lang="en-US" dirty="0" err="1"/>
            <a:t>W</a:t>
          </a:r>
          <a:r>
            <a:rPr lang="en-US" baseline="-25000" dirty="0" err="1"/>
            <a:t>ps</a:t>
          </a:r>
          <a:r>
            <a:rPr lang="fa-IR" dirty="0">
              <a:latin typeface="Times" pitchFamily="18" charset="0"/>
              <a:cs typeface="B Zar" pitchFamily="2" charset="-78"/>
            </a:rPr>
            <a:t>: وزن نسبی سهام ممتاز در  تأمین مالی</a:t>
          </a:r>
          <a:endParaRPr lang="en-US" dirty="0">
            <a:latin typeface="Times" pitchFamily="18" charset="0"/>
            <a:cs typeface="B Zar" pitchFamily="2" charset="-78"/>
          </a:endParaRPr>
        </a:p>
      </dgm:t>
    </dgm:pt>
    <dgm:pt modelId="{DCB9BA4C-A46F-441C-8467-08CEB3BB34EA}" type="parTrans" cxnId="{5973C9EA-8EA5-4DF9-B2CB-532C42E82F8E}">
      <dgm:prSet/>
      <dgm:spPr/>
      <dgm:t>
        <a:bodyPr/>
        <a:lstStyle/>
        <a:p>
          <a:endParaRPr lang="en-US"/>
        </a:p>
      </dgm:t>
    </dgm:pt>
    <dgm:pt modelId="{DDE1747F-FC85-4878-A1B1-AD71D8955C8E}" type="sibTrans" cxnId="{5973C9EA-8EA5-4DF9-B2CB-532C42E82F8E}">
      <dgm:prSet/>
      <dgm:spPr/>
      <dgm:t>
        <a:bodyPr/>
        <a:lstStyle/>
        <a:p>
          <a:endParaRPr lang="en-US"/>
        </a:p>
      </dgm:t>
    </dgm:pt>
    <dgm:pt modelId="{5C4B03CE-6380-456A-B04F-3177C00A39D5}">
      <dgm:prSet/>
      <dgm:spPr/>
      <dgm:t>
        <a:bodyPr/>
        <a:lstStyle/>
        <a:p>
          <a:pPr rtl="1"/>
          <a:r>
            <a:rPr lang="en-US" dirty="0">
              <a:latin typeface="Times" pitchFamily="18" charset="0"/>
              <a:cs typeface="B Zar" pitchFamily="2" charset="-78"/>
            </a:rPr>
            <a:t>K</a:t>
          </a:r>
          <a:r>
            <a:rPr lang="en-US" baseline="-25000" dirty="0">
              <a:latin typeface="Times" pitchFamily="18" charset="0"/>
              <a:cs typeface="B Zar" pitchFamily="2" charset="-78"/>
            </a:rPr>
            <a:t>s</a:t>
          </a:r>
          <a:r>
            <a:rPr lang="fa-IR" dirty="0">
              <a:latin typeface="Times" pitchFamily="18" charset="0"/>
              <a:cs typeface="B Zar" pitchFamily="2" charset="-78"/>
            </a:rPr>
            <a:t>: نرخ بازدۀ موردنظر سهام عادی</a:t>
          </a:r>
          <a:endParaRPr lang="en-US" dirty="0">
            <a:latin typeface="Times" pitchFamily="18" charset="0"/>
            <a:cs typeface="B Zar" pitchFamily="2" charset="-78"/>
          </a:endParaRPr>
        </a:p>
      </dgm:t>
    </dgm:pt>
    <dgm:pt modelId="{D7E514E0-E226-4952-8981-02BC0D2D6EBC}" type="parTrans" cxnId="{332A5E2F-806B-4EC6-83A1-19235514904B}">
      <dgm:prSet/>
      <dgm:spPr/>
      <dgm:t>
        <a:bodyPr/>
        <a:lstStyle/>
        <a:p>
          <a:endParaRPr lang="en-US"/>
        </a:p>
      </dgm:t>
    </dgm:pt>
    <dgm:pt modelId="{D1DD310F-95AE-44CD-8726-95669671D4BC}" type="sibTrans" cxnId="{332A5E2F-806B-4EC6-83A1-19235514904B}">
      <dgm:prSet/>
      <dgm:spPr/>
      <dgm:t>
        <a:bodyPr/>
        <a:lstStyle/>
        <a:p>
          <a:endParaRPr lang="en-US"/>
        </a:p>
      </dgm:t>
    </dgm:pt>
    <dgm:pt modelId="{BC20B1E1-5665-47E0-B7B7-FFF4484CBEB4}">
      <dgm:prSet/>
      <dgm:spPr/>
      <dgm:t>
        <a:bodyPr/>
        <a:lstStyle/>
        <a:p>
          <a:pPr rtl="1"/>
          <a:r>
            <a:rPr lang="en-US" dirty="0">
              <a:latin typeface="Times" pitchFamily="18" charset="0"/>
              <a:cs typeface="B Zar" pitchFamily="2" charset="-78"/>
            </a:rPr>
            <a:t>T</a:t>
          </a:r>
          <a:r>
            <a:rPr lang="fa-IR" dirty="0">
              <a:latin typeface="Times" pitchFamily="18" charset="0"/>
              <a:cs typeface="B Zar" pitchFamily="2" charset="-78"/>
            </a:rPr>
            <a:t>: نرخ نهایی مالیات بر درآمد شرکت</a:t>
          </a:r>
          <a:endParaRPr lang="en-US" dirty="0">
            <a:cs typeface="B Zar" pitchFamily="2" charset="-78"/>
          </a:endParaRPr>
        </a:p>
      </dgm:t>
    </dgm:pt>
    <dgm:pt modelId="{9DEE6257-EF0A-411A-A5B9-7C5BFCE7CD97}" type="parTrans" cxnId="{97597474-970E-42D0-B92E-A3442ED96CF4}">
      <dgm:prSet/>
      <dgm:spPr/>
      <dgm:t>
        <a:bodyPr/>
        <a:lstStyle/>
        <a:p>
          <a:endParaRPr lang="en-US"/>
        </a:p>
      </dgm:t>
    </dgm:pt>
    <dgm:pt modelId="{8419E8BA-9C2D-4696-8A69-BB879C3F4AAB}" type="sibTrans" cxnId="{97597474-970E-42D0-B92E-A3442ED96CF4}">
      <dgm:prSet/>
      <dgm:spPr/>
      <dgm:t>
        <a:bodyPr/>
        <a:lstStyle/>
        <a:p>
          <a:endParaRPr lang="en-US"/>
        </a:p>
      </dgm:t>
    </dgm:pt>
    <dgm:pt modelId="{E68683AF-EF48-46DE-B91E-A9E22CCDF46A}">
      <dgm:prSet/>
      <dgm:spPr/>
      <dgm:t>
        <a:bodyPr/>
        <a:lstStyle/>
        <a:p>
          <a:pPr rtl="1"/>
          <a:r>
            <a:rPr lang="en-US" dirty="0" err="1">
              <a:latin typeface="Times" pitchFamily="18" charset="0"/>
              <a:cs typeface="B Zar" pitchFamily="2" charset="-78"/>
            </a:rPr>
            <a:t>K</a:t>
          </a:r>
          <a:r>
            <a:rPr lang="en-US" baseline="-25000" dirty="0" err="1">
              <a:latin typeface="Times" pitchFamily="18" charset="0"/>
              <a:cs typeface="B Zar" pitchFamily="2" charset="-78"/>
            </a:rPr>
            <a:t>d</a:t>
          </a:r>
          <a:r>
            <a:rPr lang="fa-IR" dirty="0">
              <a:latin typeface="Times" pitchFamily="18" charset="0"/>
              <a:cs typeface="B Zar" pitchFamily="2" charset="-78"/>
            </a:rPr>
            <a:t>: نرخ بازدۀ موردنظر اوراق قرضه </a:t>
          </a:r>
          <a:endParaRPr lang="en-US" dirty="0">
            <a:latin typeface="Times" pitchFamily="18" charset="0"/>
            <a:cs typeface="B Zar" pitchFamily="2" charset="-78"/>
          </a:endParaRPr>
        </a:p>
      </dgm:t>
    </dgm:pt>
    <dgm:pt modelId="{C417798F-5281-4371-9C68-C2A02151FFF9}" type="parTrans" cxnId="{025015DE-B243-4185-AC5E-7CE3ED9796B0}">
      <dgm:prSet/>
      <dgm:spPr/>
      <dgm:t>
        <a:bodyPr/>
        <a:lstStyle/>
        <a:p>
          <a:endParaRPr lang="en-US"/>
        </a:p>
      </dgm:t>
    </dgm:pt>
    <dgm:pt modelId="{143AF190-272F-4E0B-B3AC-2D19CA6430B5}" type="sibTrans" cxnId="{025015DE-B243-4185-AC5E-7CE3ED9796B0}">
      <dgm:prSet/>
      <dgm:spPr/>
      <dgm:t>
        <a:bodyPr/>
        <a:lstStyle/>
        <a:p>
          <a:endParaRPr lang="en-US"/>
        </a:p>
      </dgm:t>
    </dgm:pt>
    <dgm:pt modelId="{774FE7F1-500C-4418-9B38-249AD7F247E9}">
      <dgm:prSet/>
      <dgm:spPr/>
      <dgm:t>
        <a:bodyPr/>
        <a:lstStyle/>
        <a:p>
          <a:pPr rtl="1"/>
          <a:endParaRPr lang="en-US" dirty="0"/>
        </a:p>
      </dgm:t>
    </dgm:pt>
    <dgm:pt modelId="{5A5473AB-076D-4B01-93EA-8DD83710AC15}" type="parTrans" cxnId="{9DAA5F6E-7FBC-4D10-9D50-44F2DDF8EEEF}">
      <dgm:prSet/>
      <dgm:spPr/>
      <dgm:t>
        <a:bodyPr/>
        <a:lstStyle/>
        <a:p>
          <a:endParaRPr lang="en-US"/>
        </a:p>
      </dgm:t>
    </dgm:pt>
    <dgm:pt modelId="{5194F436-1D2E-4DCA-9261-3B76C01295C8}" type="sibTrans" cxnId="{9DAA5F6E-7FBC-4D10-9D50-44F2DDF8EEEF}">
      <dgm:prSet/>
      <dgm:spPr/>
      <dgm:t>
        <a:bodyPr/>
        <a:lstStyle/>
        <a:p>
          <a:endParaRPr lang="en-US"/>
        </a:p>
      </dgm:t>
    </dgm:pt>
    <dgm:pt modelId="{D106C701-E122-481E-A1F6-60050E05DE39}">
      <dgm:prSet/>
      <dgm:spPr/>
      <dgm:t>
        <a:bodyPr/>
        <a:lstStyle/>
        <a:p>
          <a:pPr rtl="1"/>
          <a:endParaRPr lang="en-US" dirty="0"/>
        </a:p>
      </dgm:t>
    </dgm:pt>
    <dgm:pt modelId="{C03DECDA-CB8D-40AD-ADEF-1E9BB75C47E7}" type="parTrans" cxnId="{BE1769D4-86A5-4FDC-8A95-C6C93D426621}">
      <dgm:prSet/>
      <dgm:spPr/>
    </dgm:pt>
    <dgm:pt modelId="{816FFE0F-4CB9-47EA-BA34-CECB61FD4A57}" type="sibTrans" cxnId="{BE1769D4-86A5-4FDC-8A95-C6C93D426621}">
      <dgm:prSet/>
      <dgm:spPr/>
    </dgm:pt>
    <dgm:pt modelId="{8FD354CA-173C-456A-AE35-13CAA22982B0}">
      <dgm:prSet/>
      <dgm:spPr/>
      <dgm:t>
        <a:bodyPr/>
        <a:lstStyle/>
        <a:p>
          <a:pPr rtl="1"/>
          <a:endParaRPr lang="en-US" dirty="0">
            <a:latin typeface="Times" pitchFamily="18" charset="0"/>
            <a:cs typeface="B Zar" pitchFamily="2" charset="-78"/>
          </a:endParaRPr>
        </a:p>
      </dgm:t>
    </dgm:pt>
    <dgm:pt modelId="{2FB89F83-8E02-49CA-86E5-E0932280E23B}" type="parTrans" cxnId="{E3B6AEC7-6580-47E8-B93A-AD6FCC91977E}">
      <dgm:prSet/>
      <dgm:spPr/>
    </dgm:pt>
    <dgm:pt modelId="{EBFEEE89-591C-412C-9A97-3718597E184B}" type="sibTrans" cxnId="{E3B6AEC7-6580-47E8-B93A-AD6FCC91977E}">
      <dgm:prSet/>
      <dgm:spPr/>
    </dgm:pt>
    <dgm:pt modelId="{F3479A0A-9420-4E53-8400-CB8E41FC098B}" type="pres">
      <dgm:prSet presAssocID="{A62A15B5-8C75-4AB0-9ADA-8B74ACCE81DB}" presName="linearFlow" presStyleCnt="0">
        <dgm:presLayoutVars>
          <dgm:dir/>
          <dgm:animLvl val="lvl"/>
          <dgm:resizeHandles val="exact"/>
        </dgm:presLayoutVars>
      </dgm:prSet>
      <dgm:spPr/>
    </dgm:pt>
    <dgm:pt modelId="{A3916FBB-6B8D-48AD-A017-A61AF9396AF1}" type="pres">
      <dgm:prSet presAssocID="{26AF72A3-5C12-4DF2-B885-275D6389CD49}" presName="composite" presStyleCnt="0"/>
      <dgm:spPr/>
    </dgm:pt>
    <dgm:pt modelId="{4D3B1556-E39D-45C9-A5AC-881037A164F6}" type="pres">
      <dgm:prSet presAssocID="{26AF72A3-5C12-4DF2-B885-275D6389CD49}" presName="parTx" presStyleLbl="node1" presStyleIdx="0" presStyleCnt="1">
        <dgm:presLayoutVars>
          <dgm:chMax val="0"/>
          <dgm:chPref val="0"/>
          <dgm:bulletEnabled val="1"/>
        </dgm:presLayoutVars>
      </dgm:prSet>
      <dgm:spPr/>
    </dgm:pt>
    <dgm:pt modelId="{F87574B0-34F8-484A-AFCE-69A566945E42}" type="pres">
      <dgm:prSet presAssocID="{26AF72A3-5C12-4DF2-B885-275D6389CD49}" presName="parSh" presStyleLbl="node1" presStyleIdx="0" presStyleCnt="1"/>
      <dgm:spPr/>
    </dgm:pt>
    <dgm:pt modelId="{AE969557-A1F7-4115-B1FB-C4FB068DB81C}" type="pres">
      <dgm:prSet presAssocID="{26AF72A3-5C12-4DF2-B885-275D6389CD49}" presName="desTx" presStyleLbl="fgAcc1" presStyleIdx="0" presStyleCnt="1">
        <dgm:presLayoutVars>
          <dgm:bulletEnabled val="1"/>
        </dgm:presLayoutVars>
      </dgm:prSet>
      <dgm:spPr/>
    </dgm:pt>
  </dgm:ptLst>
  <dgm:cxnLst>
    <dgm:cxn modelId="{9DDE6102-C20F-47CC-8AAA-A0DBDE4DA59A}" srcId="{26AF72A3-5C12-4DF2-B885-275D6389CD49}" destId="{447787F3-F672-4EAE-BCA3-8200BAF16DAB}" srcOrd="5" destOrd="0" parTransId="{7BBA0108-129B-4E3C-82EB-408F83E92763}" sibTransId="{4525B4A4-E493-4C15-8549-7CAF02AF6BCB}"/>
    <dgm:cxn modelId="{1E90C004-793D-4C1E-8C79-D5E02CD84184}" type="presOf" srcId="{774FE7F1-500C-4418-9B38-249AD7F247E9}" destId="{AE969557-A1F7-4115-B1FB-C4FB068DB81C}" srcOrd="0" destOrd="2" presId="urn:microsoft.com/office/officeart/2005/8/layout/process3"/>
    <dgm:cxn modelId="{D5991717-75C1-4AD2-AA94-0C5766683BC6}" type="presOf" srcId="{B3FC3D29-C364-4023-B7D5-EAD908560AC3}" destId="{AE969557-A1F7-4115-B1FB-C4FB068DB81C}" srcOrd="0" destOrd="6" presId="urn:microsoft.com/office/officeart/2005/8/layout/process3"/>
    <dgm:cxn modelId="{A4106A25-E280-4C91-B69F-FA87AE835862}" srcId="{26AF72A3-5C12-4DF2-B885-275D6389CD49}" destId="{B3FC3D29-C364-4023-B7D5-EAD908560AC3}" srcOrd="6" destOrd="0" parTransId="{3F8C5678-3EFB-4A06-B587-463F2D096765}" sibTransId="{0225E2F4-2A1A-46D0-9657-881606C783BA}"/>
    <dgm:cxn modelId="{332A5E2F-806B-4EC6-83A1-19235514904B}" srcId="{26AF72A3-5C12-4DF2-B885-275D6389CD49}" destId="{5C4B03CE-6380-456A-B04F-3177C00A39D5}" srcOrd="8" destOrd="0" parTransId="{D7E514E0-E226-4952-8981-02BC0D2D6EBC}" sibTransId="{D1DD310F-95AE-44CD-8726-95669671D4BC}"/>
    <dgm:cxn modelId="{60B6E62F-6C97-42F6-8AAA-838C000A1C43}" srcId="{A62A15B5-8C75-4AB0-9ADA-8B74ACCE81DB}" destId="{26AF72A3-5C12-4DF2-B885-275D6389CD49}" srcOrd="0" destOrd="0" parTransId="{AE82B77E-12A1-4888-85D3-5A79C9B0FC63}" sibTransId="{E296A829-9855-421B-BAC9-FC983C5D8564}"/>
    <dgm:cxn modelId="{F397C93B-2049-4A01-97C7-038B47B58CE3}" type="presOf" srcId="{8FD354CA-173C-456A-AE35-13CAA22982B0}" destId="{AE969557-A1F7-4115-B1FB-C4FB068DB81C}" srcOrd="0" destOrd="3" presId="urn:microsoft.com/office/officeart/2005/8/layout/process3"/>
    <dgm:cxn modelId="{C82EDC4B-B754-4B4D-8991-5931EECA9F59}" type="presOf" srcId="{E68683AF-EF48-46DE-B91E-A9E22CCDF46A}" destId="{AE969557-A1F7-4115-B1FB-C4FB068DB81C}" srcOrd="0" destOrd="4" presId="urn:microsoft.com/office/officeart/2005/8/layout/process3"/>
    <dgm:cxn modelId="{721A2C53-AA2C-4D29-98B5-801468094D94}" type="presOf" srcId="{D106C701-E122-481E-A1F6-60050E05DE39}" destId="{AE969557-A1F7-4115-B1FB-C4FB068DB81C}" srcOrd="0" destOrd="1" presId="urn:microsoft.com/office/officeart/2005/8/layout/process3"/>
    <dgm:cxn modelId="{3E9D3D5F-15BF-4CE0-B3A1-E06469D36042}" type="presOf" srcId="{72E71590-8488-41BF-8FC5-F021EF388A2C}" destId="{AE969557-A1F7-4115-B1FB-C4FB068DB81C}" srcOrd="0" destOrd="0" presId="urn:microsoft.com/office/officeart/2005/8/layout/process3"/>
    <dgm:cxn modelId="{9DAA5F6E-7FBC-4D10-9D50-44F2DDF8EEEF}" srcId="{26AF72A3-5C12-4DF2-B885-275D6389CD49}" destId="{774FE7F1-500C-4418-9B38-249AD7F247E9}" srcOrd="2" destOrd="0" parTransId="{5A5473AB-076D-4B01-93EA-8DD83710AC15}" sibTransId="{5194F436-1D2E-4DCA-9261-3B76C01295C8}"/>
    <dgm:cxn modelId="{8DA51072-94E9-4642-A3B9-68ACF9C986D4}" type="presOf" srcId="{447787F3-F672-4EAE-BCA3-8200BAF16DAB}" destId="{AE969557-A1F7-4115-B1FB-C4FB068DB81C}" srcOrd="0" destOrd="5" presId="urn:microsoft.com/office/officeart/2005/8/layout/process3"/>
    <dgm:cxn modelId="{A614CA73-277E-423E-8348-3FE284644729}" type="presOf" srcId="{A62A15B5-8C75-4AB0-9ADA-8B74ACCE81DB}" destId="{F3479A0A-9420-4E53-8400-CB8E41FC098B}" srcOrd="0" destOrd="0" presId="urn:microsoft.com/office/officeart/2005/8/layout/process3"/>
    <dgm:cxn modelId="{97597474-970E-42D0-B92E-A3442ED96CF4}" srcId="{26AF72A3-5C12-4DF2-B885-275D6389CD49}" destId="{BC20B1E1-5665-47E0-B7B7-FFF4484CBEB4}" srcOrd="9" destOrd="0" parTransId="{9DEE6257-EF0A-411A-A5B9-7C5BFCE7CD97}" sibTransId="{8419E8BA-9C2D-4696-8A69-BB879C3F4AAB}"/>
    <dgm:cxn modelId="{DE6FC38E-E3FA-42C2-80D2-928D1440E996}" type="presOf" srcId="{26AF72A3-5C12-4DF2-B885-275D6389CD49}" destId="{4D3B1556-E39D-45C9-A5AC-881037A164F6}" srcOrd="0" destOrd="0" presId="urn:microsoft.com/office/officeart/2005/8/layout/process3"/>
    <dgm:cxn modelId="{21B50992-D4E0-4284-A192-0804B08B31B0}" srcId="{26AF72A3-5C12-4DF2-B885-275D6389CD49}" destId="{72E71590-8488-41BF-8FC5-F021EF388A2C}" srcOrd="0" destOrd="0" parTransId="{B5D5FFD7-776F-4C10-9D98-3B93B8D68E55}" sibTransId="{F76D1222-97D0-474B-89A9-086A976445DC}"/>
    <dgm:cxn modelId="{EB2EEB98-3658-4AAB-8137-BC14360260FC}" type="presOf" srcId="{26AF72A3-5C12-4DF2-B885-275D6389CD49}" destId="{F87574B0-34F8-484A-AFCE-69A566945E42}" srcOrd="1" destOrd="0" presId="urn:microsoft.com/office/officeart/2005/8/layout/process3"/>
    <dgm:cxn modelId="{7DAF95B2-4E5B-425C-9872-AC466B5CDB0C}" type="presOf" srcId="{BC20B1E1-5665-47E0-B7B7-FFF4484CBEB4}" destId="{AE969557-A1F7-4115-B1FB-C4FB068DB81C}" srcOrd="0" destOrd="9" presId="urn:microsoft.com/office/officeart/2005/8/layout/process3"/>
    <dgm:cxn modelId="{A5EED1BA-ED7D-4F19-BCCD-6B6A390BF609}" type="presOf" srcId="{5C4B03CE-6380-456A-B04F-3177C00A39D5}" destId="{AE969557-A1F7-4115-B1FB-C4FB068DB81C}" srcOrd="0" destOrd="8" presId="urn:microsoft.com/office/officeart/2005/8/layout/process3"/>
    <dgm:cxn modelId="{816382BD-2529-4E58-B35D-5CC7C829D1A0}" type="presOf" srcId="{B570E1FB-3133-436C-80E2-67921DB692D1}" destId="{AE969557-A1F7-4115-B1FB-C4FB068DB81C}" srcOrd="0" destOrd="7" presId="urn:microsoft.com/office/officeart/2005/8/layout/process3"/>
    <dgm:cxn modelId="{E3B6AEC7-6580-47E8-B93A-AD6FCC91977E}" srcId="{26AF72A3-5C12-4DF2-B885-275D6389CD49}" destId="{8FD354CA-173C-456A-AE35-13CAA22982B0}" srcOrd="3" destOrd="0" parTransId="{2FB89F83-8E02-49CA-86E5-E0932280E23B}" sibTransId="{EBFEEE89-591C-412C-9A97-3718597E184B}"/>
    <dgm:cxn modelId="{BE1769D4-86A5-4FDC-8A95-C6C93D426621}" srcId="{26AF72A3-5C12-4DF2-B885-275D6389CD49}" destId="{D106C701-E122-481E-A1F6-60050E05DE39}" srcOrd="1" destOrd="0" parTransId="{C03DECDA-CB8D-40AD-ADEF-1E9BB75C47E7}" sibTransId="{816FFE0F-4CB9-47EA-BA34-CECB61FD4A57}"/>
    <dgm:cxn modelId="{025015DE-B243-4185-AC5E-7CE3ED9796B0}" srcId="{26AF72A3-5C12-4DF2-B885-275D6389CD49}" destId="{E68683AF-EF48-46DE-B91E-A9E22CCDF46A}" srcOrd="4" destOrd="0" parTransId="{C417798F-5281-4371-9C68-C2A02151FFF9}" sibTransId="{143AF190-272F-4E0B-B3AC-2D19CA6430B5}"/>
    <dgm:cxn modelId="{5973C9EA-8EA5-4DF9-B2CB-532C42E82F8E}" srcId="{26AF72A3-5C12-4DF2-B885-275D6389CD49}" destId="{B570E1FB-3133-436C-80E2-67921DB692D1}" srcOrd="7" destOrd="0" parTransId="{DCB9BA4C-A46F-441C-8467-08CEB3BB34EA}" sibTransId="{DDE1747F-FC85-4878-A1B1-AD71D8955C8E}"/>
    <dgm:cxn modelId="{0B3FEE48-C848-4743-B8FF-35133896144A}" type="presParOf" srcId="{F3479A0A-9420-4E53-8400-CB8E41FC098B}" destId="{A3916FBB-6B8D-48AD-A017-A61AF9396AF1}" srcOrd="0" destOrd="0" presId="urn:microsoft.com/office/officeart/2005/8/layout/process3"/>
    <dgm:cxn modelId="{AD6CE075-DDCA-4E79-B9A9-31C12F457155}" type="presParOf" srcId="{A3916FBB-6B8D-48AD-A017-A61AF9396AF1}" destId="{4D3B1556-E39D-45C9-A5AC-881037A164F6}" srcOrd="0" destOrd="0" presId="urn:microsoft.com/office/officeart/2005/8/layout/process3"/>
    <dgm:cxn modelId="{0575E231-0E5E-4748-B9CD-0364C2F701A1}" type="presParOf" srcId="{A3916FBB-6B8D-48AD-A017-A61AF9396AF1}" destId="{F87574B0-34F8-484A-AFCE-69A566945E42}" srcOrd="1" destOrd="0" presId="urn:microsoft.com/office/officeart/2005/8/layout/process3"/>
    <dgm:cxn modelId="{98E9DD73-C048-4192-B11B-B2A5E731E3C4}" type="presParOf" srcId="{A3916FBB-6B8D-48AD-A017-A61AF9396AF1}" destId="{AE969557-A1F7-4115-B1FB-C4FB068DB81C}"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25AD988-AD75-4927-8C30-A1D2E68ABC43}" type="doc">
      <dgm:prSet loTypeId="urn:microsoft.com/office/officeart/2005/8/layout/vList2" loCatId="list" qsTypeId="urn:microsoft.com/office/officeart/2005/8/quickstyle/simple5" qsCatId="simple" csTypeId="urn:microsoft.com/office/officeart/2005/8/colors/colorful1#4" csCatId="colorful" phldr="1"/>
      <dgm:spPr/>
      <dgm:t>
        <a:bodyPr/>
        <a:lstStyle/>
        <a:p>
          <a:endParaRPr lang="en-US"/>
        </a:p>
      </dgm:t>
    </dgm:pt>
    <dgm:pt modelId="{F35D83D1-C25C-469A-A1BD-1DF2D8771C09}">
      <dgm:prSet/>
      <dgm:spPr/>
      <dgm:t>
        <a:bodyPr/>
        <a:lstStyle/>
        <a:p>
          <a:pPr algn="ctr" rtl="1"/>
          <a:r>
            <a:rPr lang="fa-IR" dirty="0">
              <a:cs typeface="B Zar" pitchFamily="2" charset="-78"/>
            </a:rPr>
            <a:t>1. خط بازار سهام</a:t>
          </a:r>
          <a:endParaRPr lang="en-US" dirty="0">
            <a:cs typeface="B Zar" pitchFamily="2" charset="-78"/>
          </a:endParaRPr>
        </a:p>
      </dgm:t>
    </dgm:pt>
    <dgm:pt modelId="{DBBC9405-020A-4DB6-8082-C2A2C28BC61C}" type="parTrans" cxnId="{97BC6674-3D31-4D93-8BB1-5ACFE294D5F8}">
      <dgm:prSet/>
      <dgm:spPr/>
      <dgm:t>
        <a:bodyPr/>
        <a:lstStyle/>
        <a:p>
          <a:endParaRPr lang="en-US"/>
        </a:p>
      </dgm:t>
    </dgm:pt>
    <dgm:pt modelId="{E69530EE-0D0B-49ED-AA80-D14F9E484BEB}" type="sibTrans" cxnId="{97BC6674-3D31-4D93-8BB1-5ACFE294D5F8}">
      <dgm:prSet/>
      <dgm:spPr/>
      <dgm:t>
        <a:bodyPr/>
        <a:lstStyle/>
        <a:p>
          <a:endParaRPr lang="en-US"/>
        </a:p>
      </dgm:t>
    </dgm:pt>
    <dgm:pt modelId="{913C268F-0BA3-47EE-9AD6-61321AF2F649}">
      <dgm:prSet/>
      <dgm:spPr/>
      <dgm:t>
        <a:bodyPr/>
        <a:lstStyle/>
        <a:p>
          <a:pPr rtl="0"/>
          <a:endParaRPr lang="fa-IR" dirty="0"/>
        </a:p>
      </dgm:t>
    </dgm:pt>
    <dgm:pt modelId="{5FA9B510-FE6A-4AF6-AC57-68B7445BC6AA}" type="parTrans" cxnId="{13E553DF-9261-4E37-AF19-83AA233326FE}">
      <dgm:prSet/>
      <dgm:spPr/>
      <dgm:t>
        <a:bodyPr/>
        <a:lstStyle/>
        <a:p>
          <a:endParaRPr lang="en-US"/>
        </a:p>
      </dgm:t>
    </dgm:pt>
    <dgm:pt modelId="{15591405-A903-4C44-AACD-D46AE34C821C}" type="sibTrans" cxnId="{13E553DF-9261-4E37-AF19-83AA233326FE}">
      <dgm:prSet/>
      <dgm:spPr/>
      <dgm:t>
        <a:bodyPr/>
        <a:lstStyle/>
        <a:p>
          <a:endParaRPr lang="en-US"/>
        </a:p>
      </dgm:t>
    </dgm:pt>
    <dgm:pt modelId="{2F610CBA-C981-406F-B9BF-D8779A139FC9}">
      <dgm:prSet/>
      <dgm:spPr/>
      <dgm:t>
        <a:bodyPr/>
        <a:lstStyle/>
        <a:p>
          <a:pPr algn="ctr" rtl="1"/>
          <a:r>
            <a:rPr lang="fa-IR" dirty="0">
              <a:cs typeface="B Zar" pitchFamily="2" charset="-78"/>
            </a:rPr>
            <a:t>2. معادلۀ مودیلیانی و میلر</a:t>
          </a:r>
          <a:endParaRPr lang="en-US" dirty="0">
            <a:cs typeface="B Zar" pitchFamily="2" charset="-78"/>
          </a:endParaRPr>
        </a:p>
      </dgm:t>
    </dgm:pt>
    <dgm:pt modelId="{50FD4123-8B21-4964-88B0-C2C624B30E50}" type="parTrans" cxnId="{6C171C7C-C930-4B01-B06B-5BB500462A8E}">
      <dgm:prSet/>
      <dgm:spPr/>
      <dgm:t>
        <a:bodyPr/>
        <a:lstStyle/>
        <a:p>
          <a:endParaRPr lang="en-US"/>
        </a:p>
      </dgm:t>
    </dgm:pt>
    <dgm:pt modelId="{714C99FA-17D2-41BB-BB55-6B9A31068E84}" type="sibTrans" cxnId="{6C171C7C-C930-4B01-B06B-5BB500462A8E}">
      <dgm:prSet/>
      <dgm:spPr/>
      <dgm:t>
        <a:bodyPr/>
        <a:lstStyle/>
        <a:p>
          <a:endParaRPr lang="en-US"/>
        </a:p>
      </dgm:t>
    </dgm:pt>
    <dgm:pt modelId="{C75E6706-58EA-4A39-B5C4-25F3F8498C9D}">
      <dgm:prSet/>
      <dgm:spPr/>
      <dgm:t>
        <a:bodyPr/>
        <a:lstStyle/>
        <a:p>
          <a:pPr rtl="0"/>
          <a:endParaRPr lang="en-US" dirty="0"/>
        </a:p>
      </dgm:t>
    </dgm:pt>
    <dgm:pt modelId="{EFEF66DF-4A64-424F-A47A-89988E32CDD3}" type="parTrans" cxnId="{513B9DD3-14B7-49BD-A923-E8A5D54B67B6}">
      <dgm:prSet/>
      <dgm:spPr/>
      <dgm:t>
        <a:bodyPr/>
        <a:lstStyle/>
        <a:p>
          <a:endParaRPr lang="en-US"/>
        </a:p>
      </dgm:t>
    </dgm:pt>
    <dgm:pt modelId="{2DCB6453-FEFC-46CF-951F-E13C1484EC9F}" type="sibTrans" cxnId="{513B9DD3-14B7-49BD-A923-E8A5D54B67B6}">
      <dgm:prSet/>
      <dgm:spPr/>
      <dgm:t>
        <a:bodyPr/>
        <a:lstStyle/>
        <a:p>
          <a:endParaRPr lang="en-US"/>
        </a:p>
      </dgm:t>
    </dgm:pt>
    <dgm:pt modelId="{55E80C27-63B9-422E-9A7D-F07AA8A84BD3}">
      <dgm:prSet/>
      <dgm:spPr/>
      <dgm:t>
        <a:bodyPr/>
        <a:lstStyle/>
        <a:p>
          <a:pPr algn="ctr" rtl="1"/>
          <a:r>
            <a:rPr lang="fa-IR" dirty="0">
              <a:cs typeface="B Zar" pitchFamily="2" charset="-78"/>
            </a:rPr>
            <a:t>3. معادلۀ حَمدا</a:t>
          </a:r>
          <a:endParaRPr lang="en-US" dirty="0">
            <a:cs typeface="B Zar" pitchFamily="2" charset="-78"/>
          </a:endParaRPr>
        </a:p>
      </dgm:t>
    </dgm:pt>
    <dgm:pt modelId="{7AC38403-AD1A-4F7E-831C-9081F80099FC}" type="parTrans" cxnId="{32350F8F-EC86-4533-8D49-F9735EF3A2D4}">
      <dgm:prSet/>
      <dgm:spPr/>
      <dgm:t>
        <a:bodyPr/>
        <a:lstStyle/>
        <a:p>
          <a:endParaRPr lang="en-US"/>
        </a:p>
      </dgm:t>
    </dgm:pt>
    <dgm:pt modelId="{E862316E-AE7A-4260-8710-CFAE99DA23AD}" type="sibTrans" cxnId="{32350F8F-EC86-4533-8D49-F9735EF3A2D4}">
      <dgm:prSet/>
      <dgm:spPr/>
      <dgm:t>
        <a:bodyPr/>
        <a:lstStyle/>
        <a:p>
          <a:endParaRPr lang="en-US"/>
        </a:p>
      </dgm:t>
    </dgm:pt>
    <dgm:pt modelId="{A08FB7BB-036E-48D8-9940-FAFDBF9FF011}">
      <dgm:prSet/>
      <dgm:spPr/>
      <dgm:t>
        <a:bodyPr/>
        <a:lstStyle/>
        <a:p>
          <a:pPr rtl="0"/>
          <a:endParaRPr lang="en-US" dirty="0"/>
        </a:p>
      </dgm:t>
    </dgm:pt>
    <dgm:pt modelId="{05B9D2BB-164B-4760-9ED5-73857557E4ED}" type="parTrans" cxnId="{C6764410-DCC3-4011-8744-0F563C47AE57}">
      <dgm:prSet/>
      <dgm:spPr/>
      <dgm:t>
        <a:bodyPr/>
        <a:lstStyle/>
        <a:p>
          <a:endParaRPr lang="en-US"/>
        </a:p>
      </dgm:t>
    </dgm:pt>
    <dgm:pt modelId="{1ECAE99A-A5EF-4C1A-8B9B-810BE543CD97}" type="sibTrans" cxnId="{C6764410-DCC3-4011-8744-0F563C47AE57}">
      <dgm:prSet/>
      <dgm:spPr/>
      <dgm:t>
        <a:bodyPr/>
        <a:lstStyle/>
        <a:p>
          <a:endParaRPr lang="en-US"/>
        </a:p>
      </dgm:t>
    </dgm:pt>
    <dgm:pt modelId="{CBC02FAD-6CF4-4A62-B3E4-2D6004AB1AA0}">
      <dgm:prSet/>
      <dgm:spPr/>
      <dgm:t>
        <a:bodyPr/>
        <a:lstStyle/>
        <a:p>
          <a:pPr rtl="0"/>
          <a:endParaRPr lang="en-US" dirty="0"/>
        </a:p>
      </dgm:t>
    </dgm:pt>
    <dgm:pt modelId="{DA47443A-275D-4C0C-A18A-DC618AC95E3C}" type="parTrans" cxnId="{9F602688-BDEA-44A5-8B59-1AD608887060}">
      <dgm:prSet/>
      <dgm:spPr/>
      <dgm:t>
        <a:bodyPr/>
        <a:lstStyle/>
        <a:p>
          <a:endParaRPr lang="en-US"/>
        </a:p>
      </dgm:t>
    </dgm:pt>
    <dgm:pt modelId="{4E432C4E-92E6-41B9-A44B-53A41D2E7393}" type="sibTrans" cxnId="{9F602688-BDEA-44A5-8B59-1AD608887060}">
      <dgm:prSet/>
      <dgm:spPr/>
      <dgm:t>
        <a:bodyPr/>
        <a:lstStyle/>
        <a:p>
          <a:endParaRPr lang="en-US"/>
        </a:p>
      </dgm:t>
    </dgm:pt>
    <dgm:pt modelId="{41E1597C-009B-40CC-AC83-43770A867470}">
      <dgm:prSet/>
      <dgm:spPr/>
      <dgm:t>
        <a:bodyPr/>
        <a:lstStyle/>
        <a:p>
          <a:pPr rtl="0"/>
          <a:endParaRPr lang="en-US" dirty="0"/>
        </a:p>
      </dgm:t>
    </dgm:pt>
    <dgm:pt modelId="{688136DA-4819-43CF-A7D8-8748CBD82EE6}" type="parTrans" cxnId="{B7880B20-F31E-4865-88E1-ABE4AAACB539}">
      <dgm:prSet/>
      <dgm:spPr/>
      <dgm:t>
        <a:bodyPr/>
        <a:lstStyle/>
        <a:p>
          <a:endParaRPr lang="en-US"/>
        </a:p>
      </dgm:t>
    </dgm:pt>
    <dgm:pt modelId="{9437A5AD-2A40-49F9-A515-E6468E5579E9}" type="sibTrans" cxnId="{B7880B20-F31E-4865-88E1-ABE4AAACB539}">
      <dgm:prSet/>
      <dgm:spPr/>
      <dgm:t>
        <a:bodyPr/>
        <a:lstStyle/>
        <a:p>
          <a:endParaRPr lang="en-US"/>
        </a:p>
      </dgm:t>
    </dgm:pt>
    <dgm:pt modelId="{AB4BA92F-4E02-4C74-AD93-C8EA2AE9CFE8}" type="pres">
      <dgm:prSet presAssocID="{825AD988-AD75-4927-8C30-A1D2E68ABC43}" presName="linear" presStyleCnt="0">
        <dgm:presLayoutVars>
          <dgm:animLvl val="lvl"/>
          <dgm:resizeHandles val="exact"/>
        </dgm:presLayoutVars>
      </dgm:prSet>
      <dgm:spPr/>
    </dgm:pt>
    <dgm:pt modelId="{0AA29A5B-F832-425D-8198-B73C0E507F99}" type="pres">
      <dgm:prSet presAssocID="{F35D83D1-C25C-469A-A1BD-1DF2D8771C09}" presName="parentText" presStyleLbl="node1" presStyleIdx="0" presStyleCnt="3">
        <dgm:presLayoutVars>
          <dgm:chMax val="0"/>
          <dgm:bulletEnabled val="1"/>
        </dgm:presLayoutVars>
      </dgm:prSet>
      <dgm:spPr/>
    </dgm:pt>
    <dgm:pt modelId="{24C08C76-7818-46AC-ABED-31779A42A9A0}" type="pres">
      <dgm:prSet presAssocID="{F35D83D1-C25C-469A-A1BD-1DF2D8771C09}" presName="childText" presStyleLbl="revTx" presStyleIdx="0" presStyleCnt="3">
        <dgm:presLayoutVars>
          <dgm:bulletEnabled val="1"/>
        </dgm:presLayoutVars>
      </dgm:prSet>
      <dgm:spPr/>
    </dgm:pt>
    <dgm:pt modelId="{88D84826-A664-4A3C-8644-144CD494758C}" type="pres">
      <dgm:prSet presAssocID="{2F610CBA-C981-406F-B9BF-D8779A139FC9}" presName="parentText" presStyleLbl="node1" presStyleIdx="1" presStyleCnt="3">
        <dgm:presLayoutVars>
          <dgm:chMax val="0"/>
          <dgm:bulletEnabled val="1"/>
        </dgm:presLayoutVars>
      </dgm:prSet>
      <dgm:spPr/>
    </dgm:pt>
    <dgm:pt modelId="{09AD7022-A5EE-4F59-885E-A8230E006B80}" type="pres">
      <dgm:prSet presAssocID="{2F610CBA-C981-406F-B9BF-D8779A139FC9}" presName="childText" presStyleLbl="revTx" presStyleIdx="1" presStyleCnt="3">
        <dgm:presLayoutVars>
          <dgm:bulletEnabled val="1"/>
        </dgm:presLayoutVars>
      </dgm:prSet>
      <dgm:spPr/>
    </dgm:pt>
    <dgm:pt modelId="{3A237ED9-4224-4511-9942-93F872771B7E}" type="pres">
      <dgm:prSet presAssocID="{55E80C27-63B9-422E-9A7D-F07AA8A84BD3}" presName="parentText" presStyleLbl="node1" presStyleIdx="2" presStyleCnt="3">
        <dgm:presLayoutVars>
          <dgm:chMax val="0"/>
          <dgm:bulletEnabled val="1"/>
        </dgm:presLayoutVars>
      </dgm:prSet>
      <dgm:spPr/>
    </dgm:pt>
    <dgm:pt modelId="{B332713E-60D2-4511-A953-C67483441CF0}" type="pres">
      <dgm:prSet presAssocID="{55E80C27-63B9-422E-9A7D-F07AA8A84BD3}" presName="childText" presStyleLbl="revTx" presStyleIdx="2" presStyleCnt="3">
        <dgm:presLayoutVars>
          <dgm:bulletEnabled val="1"/>
        </dgm:presLayoutVars>
      </dgm:prSet>
      <dgm:spPr/>
    </dgm:pt>
  </dgm:ptLst>
  <dgm:cxnLst>
    <dgm:cxn modelId="{8B2BDF03-9589-42F7-BCB2-B58C3E4B43D8}" type="presOf" srcId="{41E1597C-009B-40CC-AC83-43770A867470}" destId="{B332713E-60D2-4511-A953-C67483441CF0}" srcOrd="0" destOrd="2" presId="urn:microsoft.com/office/officeart/2005/8/layout/vList2"/>
    <dgm:cxn modelId="{C6764410-DCC3-4011-8744-0F563C47AE57}" srcId="{55E80C27-63B9-422E-9A7D-F07AA8A84BD3}" destId="{A08FB7BB-036E-48D8-9940-FAFDBF9FF011}" srcOrd="0" destOrd="0" parTransId="{05B9D2BB-164B-4760-9ED5-73857557E4ED}" sibTransId="{1ECAE99A-A5EF-4C1A-8B9B-810BE543CD97}"/>
    <dgm:cxn modelId="{E2A88618-FE85-4489-BFB4-C91A8F5AA775}" type="presOf" srcId="{55E80C27-63B9-422E-9A7D-F07AA8A84BD3}" destId="{3A237ED9-4224-4511-9942-93F872771B7E}" srcOrd="0" destOrd="0" presId="urn:microsoft.com/office/officeart/2005/8/layout/vList2"/>
    <dgm:cxn modelId="{B7880B20-F31E-4865-88E1-ABE4AAACB539}" srcId="{55E80C27-63B9-422E-9A7D-F07AA8A84BD3}" destId="{41E1597C-009B-40CC-AC83-43770A867470}" srcOrd="2" destOrd="0" parTransId="{688136DA-4819-43CF-A7D8-8748CBD82EE6}" sibTransId="{9437A5AD-2A40-49F9-A515-E6468E5579E9}"/>
    <dgm:cxn modelId="{7D2FC82D-27A4-430E-9D53-67D81E75AB87}" type="presOf" srcId="{C75E6706-58EA-4A39-B5C4-25F3F8498C9D}" destId="{09AD7022-A5EE-4F59-885E-A8230E006B80}" srcOrd="0" destOrd="0" presId="urn:microsoft.com/office/officeart/2005/8/layout/vList2"/>
    <dgm:cxn modelId="{156FA633-62AA-4602-B793-29C12168A50D}" type="presOf" srcId="{A08FB7BB-036E-48D8-9940-FAFDBF9FF011}" destId="{B332713E-60D2-4511-A953-C67483441CF0}" srcOrd="0" destOrd="0" presId="urn:microsoft.com/office/officeart/2005/8/layout/vList2"/>
    <dgm:cxn modelId="{75BFF233-F50A-45B5-9202-0F5E1E173B8E}" type="presOf" srcId="{CBC02FAD-6CF4-4A62-B3E4-2D6004AB1AA0}" destId="{B332713E-60D2-4511-A953-C67483441CF0}" srcOrd="0" destOrd="1" presId="urn:microsoft.com/office/officeart/2005/8/layout/vList2"/>
    <dgm:cxn modelId="{89692F6B-13D6-4485-A33A-2A57D3B020C1}" type="presOf" srcId="{825AD988-AD75-4927-8C30-A1D2E68ABC43}" destId="{AB4BA92F-4E02-4C74-AD93-C8EA2AE9CFE8}" srcOrd="0" destOrd="0" presId="urn:microsoft.com/office/officeart/2005/8/layout/vList2"/>
    <dgm:cxn modelId="{97BC6674-3D31-4D93-8BB1-5ACFE294D5F8}" srcId="{825AD988-AD75-4927-8C30-A1D2E68ABC43}" destId="{F35D83D1-C25C-469A-A1BD-1DF2D8771C09}" srcOrd="0" destOrd="0" parTransId="{DBBC9405-020A-4DB6-8082-C2A2C28BC61C}" sibTransId="{E69530EE-0D0B-49ED-AA80-D14F9E484BEB}"/>
    <dgm:cxn modelId="{6C171C7C-C930-4B01-B06B-5BB500462A8E}" srcId="{825AD988-AD75-4927-8C30-A1D2E68ABC43}" destId="{2F610CBA-C981-406F-B9BF-D8779A139FC9}" srcOrd="1" destOrd="0" parTransId="{50FD4123-8B21-4964-88B0-C2C624B30E50}" sibTransId="{714C99FA-17D2-41BB-BB55-6B9A31068E84}"/>
    <dgm:cxn modelId="{9F6D4C84-4AD1-4B8D-AE1D-EB396E6F678C}" type="presOf" srcId="{913C268F-0BA3-47EE-9AD6-61321AF2F649}" destId="{24C08C76-7818-46AC-ABED-31779A42A9A0}" srcOrd="0" destOrd="0" presId="urn:microsoft.com/office/officeart/2005/8/layout/vList2"/>
    <dgm:cxn modelId="{9F602688-BDEA-44A5-8B59-1AD608887060}" srcId="{55E80C27-63B9-422E-9A7D-F07AA8A84BD3}" destId="{CBC02FAD-6CF4-4A62-B3E4-2D6004AB1AA0}" srcOrd="1" destOrd="0" parTransId="{DA47443A-275D-4C0C-A18A-DC618AC95E3C}" sibTransId="{4E432C4E-92E6-41B9-A44B-53A41D2E7393}"/>
    <dgm:cxn modelId="{32350F8F-EC86-4533-8D49-F9735EF3A2D4}" srcId="{825AD988-AD75-4927-8C30-A1D2E68ABC43}" destId="{55E80C27-63B9-422E-9A7D-F07AA8A84BD3}" srcOrd="2" destOrd="0" parTransId="{7AC38403-AD1A-4F7E-831C-9081F80099FC}" sibTransId="{E862316E-AE7A-4260-8710-CFAE99DA23AD}"/>
    <dgm:cxn modelId="{54C25ACD-8AEC-46EC-9E7E-16523DE04991}" type="presOf" srcId="{2F610CBA-C981-406F-B9BF-D8779A139FC9}" destId="{88D84826-A664-4A3C-8644-144CD494758C}" srcOrd="0" destOrd="0" presId="urn:microsoft.com/office/officeart/2005/8/layout/vList2"/>
    <dgm:cxn modelId="{513B9DD3-14B7-49BD-A923-E8A5D54B67B6}" srcId="{2F610CBA-C981-406F-B9BF-D8779A139FC9}" destId="{C75E6706-58EA-4A39-B5C4-25F3F8498C9D}" srcOrd="0" destOrd="0" parTransId="{EFEF66DF-4A64-424F-A47A-89988E32CDD3}" sibTransId="{2DCB6453-FEFC-46CF-951F-E13C1484EC9F}"/>
    <dgm:cxn modelId="{13E553DF-9261-4E37-AF19-83AA233326FE}" srcId="{F35D83D1-C25C-469A-A1BD-1DF2D8771C09}" destId="{913C268F-0BA3-47EE-9AD6-61321AF2F649}" srcOrd="0" destOrd="0" parTransId="{5FA9B510-FE6A-4AF6-AC57-68B7445BC6AA}" sibTransId="{15591405-A903-4C44-AACD-D46AE34C821C}"/>
    <dgm:cxn modelId="{85F549E9-C01E-4230-BF0B-FD84D4008AF0}" type="presOf" srcId="{F35D83D1-C25C-469A-A1BD-1DF2D8771C09}" destId="{0AA29A5B-F832-425D-8198-B73C0E507F99}" srcOrd="0" destOrd="0" presId="urn:microsoft.com/office/officeart/2005/8/layout/vList2"/>
    <dgm:cxn modelId="{7F819BD0-1284-4FAC-8707-9D0EF6A16561}" type="presParOf" srcId="{AB4BA92F-4E02-4C74-AD93-C8EA2AE9CFE8}" destId="{0AA29A5B-F832-425D-8198-B73C0E507F99}" srcOrd="0" destOrd="0" presId="urn:microsoft.com/office/officeart/2005/8/layout/vList2"/>
    <dgm:cxn modelId="{4021C858-A899-4964-8795-3748D637C96B}" type="presParOf" srcId="{AB4BA92F-4E02-4C74-AD93-C8EA2AE9CFE8}" destId="{24C08C76-7818-46AC-ABED-31779A42A9A0}" srcOrd="1" destOrd="0" presId="urn:microsoft.com/office/officeart/2005/8/layout/vList2"/>
    <dgm:cxn modelId="{1C90CC8A-15A3-434E-AEBC-A138EE69DA0B}" type="presParOf" srcId="{AB4BA92F-4E02-4C74-AD93-C8EA2AE9CFE8}" destId="{88D84826-A664-4A3C-8644-144CD494758C}" srcOrd="2" destOrd="0" presId="urn:microsoft.com/office/officeart/2005/8/layout/vList2"/>
    <dgm:cxn modelId="{D9DB795E-FDCE-492E-9108-3D256D423533}" type="presParOf" srcId="{AB4BA92F-4E02-4C74-AD93-C8EA2AE9CFE8}" destId="{09AD7022-A5EE-4F59-885E-A8230E006B80}" srcOrd="3" destOrd="0" presId="urn:microsoft.com/office/officeart/2005/8/layout/vList2"/>
    <dgm:cxn modelId="{7E29C81C-F208-4420-9D47-10601E95488B}" type="presParOf" srcId="{AB4BA92F-4E02-4C74-AD93-C8EA2AE9CFE8}" destId="{3A237ED9-4224-4511-9942-93F872771B7E}" srcOrd="4" destOrd="0" presId="urn:microsoft.com/office/officeart/2005/8/layout/vList2"/>
    <dgm:cxn modelId="{B0A17EDA-B1DC-4ED9-8459-95919E1AFFCC}" type="presParOf" srcId="{AB4BA92F-4E02-4C74-AD93-C8EA2AE9CFE8}" destId="{B332713E-60D2-4511-A953-C67483441CF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A0B3AD-F1AB-4F06-A25B-5B1927EE7523}" type="doc">
      <dgm:prSet loTypeId="urn:microsoft.com/office/officeart/2005/8/layout/vList2" loCatId="list" qsTypeId="urn:microsoft.com/office/officeart/2005/8/quickstyle/3d7" qsCatId="3D" csTypeId="urn:microsoft.com/office/officeart/2005/8/colors/accent1_2" csCatId="accent1"/>
      <dgm:spPr/>
      <dgm:t>
        <a:bodyPr/>
        <a:lstStyle/>
        <a:p>
          <a:endParaRPr lang="en-US"/>
        </a:p>
      </dgm:t>
    </dgm:pt>
    <dgm:pt modelId="{A7E92727-E3B6-46E0-A4C2-C00E1EB36E23}">
      <dgm:prSet custT="1"/>
      <dgm:spPr/>
      <dgm:t>
        <a:bodyPr/>
        <a:lstStyle/>
        <a:p>
          <a:pPr rtl="1"/>
          <a:r>
            <a:rPr lang="fa-IR" sz="2000" dirty="0">
              <a:cs typeface="B Zar" pitchFamily="2" charset="-78"/>
            </a:rPr>
            <a:t>در اين مدل با بدهي اشخاص و شركت‌ها به يك نوع برخورد مي‌شود.</a:t>
          </a:r>
          <a:endParaRPr lang="en-US" sz="2000" dirty="0">
            <a:cs typeface="B Zar" pitchFamily="2" charset="-78"/>
          </a:endParaRPr>
        </a:p>
      </dgm:t>
    </dgm:pt>
    <dgm:pt modelId="{FB69CC7B-04DF-4B4E-8C15-368F5978554E}" type="parTrans" cxnId="{A6787BB8-D635-463E-A0BE-ECA87EFDCF93}">
      <dgm:prSet/>
      <dgm:spPr/>
      <dgm:t>
        <a:bodyPr/>
        <a:lstStyle/>
        <a:p>
          <a:endParaRPr lang="en-US"/>
        </a:p>
      </dgm:t>
    </dgm:pt>
    <dgm:pt modelId="{BF285AFB-F25F-49D5-8EF6-7FC3244CA51F}" type="sibTrans" cxnId="{A6787BB8-D635-463E-A0BE-ECA87EFDCF93}">
      <dgm:prSet/>
      <dgm:spPr/>
      <dgm:t>
        <a:bodyPr/>
        <a:lstStyle/>
        <a:p>
          <a:endParaRPr lang="en-US"/>
        </a:p>
      </dgm:t>
    </dgm:pt>
    <dgm:pt modelId="{EB153DBD-6AB0-4EF4-9188-12EF6D8A590D}">
      <dgm:prSet custT="1"/>
      <dgm:spPr/>
      <dgm:t>
        <a:bodyPr/>
        <a:lstStyle/>
        <a:p>
          <a:pPr rtl="1"/>
          <a:r>
            <a:rPr lang="fa-IR" sz="2000" dirty="0">
              <a:cs typeface="B Zar" pitchFamily="2" charset="-78"/>
            </a:rPr>
            <a:t>هزينه‌هاي كارگزاري صفر فرض شده است.</a:t>
          </a:r>
          <a:endParaRPr lang="en-US" sz="2000" dirty="0">
            <a:cs typeface="B Zar" pitchFamily="2" charset="-78"/>
          </a:endParaRPr>
        </a:p>
      </dgm:t>
    </dgm:pt>
    <dgm:pt modelId="{F8F08CAC-34FE-4A78-828A-ADF54769D06F}" type="parTrans" cxnId="{D548F8B7-83A6-4F63-9866-D44D797182E4}">
      <dgm:prSet/>
      <dgm:spPr/>
      <dgm:t>
        <a:bodyPr/>
        <a:lstStyle/>
        <a:p>
          <a:endParaRPr lang="en-US"/>
        </a:p>
      </dgm:t>
    </dgm:pt>
    <dgm:pt modelId="{BEAB20A9-8AF2-4D6F-A253-4F24F3CB70BE}" type="sibTrans" cxnId="{D548F8B7-83A6-4F63-9866-D44D797182E4}">
      <dgm:prSet/>
      <dgm:spPr/>
      <dgm:t>
        <a:bodyPr/>
        <a:lstStyle/>
        <a:p>
          <a:endParaRPr lang="en-US"/>
        </a:p>
      </dgm:t>
    </dgm:pt>
    <dgm:pt modelId="{E5CFA87D-372D-4422-AE15-6781DFB758DC}">
      <dgm:prSet custT="1"/>
      <dgm:spPr/>
      <dgm:t>
        <a:bodyPr/>
        <a:lstStyle/>
        <a:p>
          <a:pPr rtl="1"/>
          <a:r>
            <a:rPr lang="fa-IR" sz="2000" dirty="0">
              <a:cs typeface="B Zar" pitchFamily="2" charset="-78"/>
            </a:rPr>
            <a:t>محدوديت سرمايه گذاري نهادي ممكن است فرآيند آربيتراژ را به تأخير بياندازد.</a:t>
          </a:r>
          <a:endParaRPr lang="en-US" sz="2000" dirty="0">
            <a:cs typeface="B Zar" pitchFamily="2" charset="-78"/>
          </a:endParaRPr>
        </a:p>
      </dgm:t>
    </dgm:pt>
    <dgm:pt modelId="{AB34DCC6-A894-45B5-8139-8A6BE582B22D}" type="parTrans" cxnId="{6574EF25-4B6F-413A-8FE0-1A6D86B19341}">
      <dgm:prSet/>
      <dgm:spPr/>
      <dgm:t>
        <a:bodyPr/>
        <a:lstStyle/>
        <a:p>
          <a:endParaRPr lang="en-US"/>
        </a:p>
      </dgm:t>
    </dgm:pt>
    <dgm:pt modelId="{34EFA42A-BCFD-463E-A1F0-F2A758474E9A}" type="sibTrans" cxnId="{6574EF25-4B6F-413A-8FE0-1A6D86B19341}">
      <dgm:prSet/>
      <dgm:spPr/>
      <dgm:t>
        <a:bodyPr/>
        <a:lstStyle/>
        <a:p>
          <a:endParaRPr lang="en-US"/>
        </a:p>
      </dgm:t>
    </dgm:pt>
    <dgm:pt modelId="{53857EA5-40EA-46B8-89CC-DEA403E32038}">
      <dgm:prSet custT="1"/>
      <dgm:spPr/>
      <dgm:t>
        <a:bodyPr/>
        <a:lstStyle/>
        <a:p>
          <a:pPr rtl="1"/>
          <a:r>
            <a:rPr lang="fa-IR" sz="2000" dirty="0">
              <a:cs typeface="B Zar" pitchFamily="2" charset="-78"/>
            </a:rPr>
            <a:t>شركت‌ها و سرمايه‌گذاران مي‌توانند با يك نرخ وام بگيرند.</a:t>
          </a:r>
          <a:endParaRPr lang="en-US" sz="2000" dirty="0">
            <a:cs typeface="B Zar" pitchFamily="2" charset="-78"/>
          </a:endParaRPr>
        </a:p>
      </dgm:t>
    </dgm:pt>
    <dgm:pt modelId="{0EDBA754-9DFE-4A56-AD5B-78D66228BE42}" type="parTrans" cxnId="{18F78249-D501-4D5A-9483-C8E7E63ACE64}">
      <dgm:prSet/>
      <dgm:spPr/>
      <dgm:t>
        <a:bodyPr/>
        <a:lstStyle/>
        <a:p>
          <a:endParaRPr lang="en-US"/>
        </a:p>
      </dgm:t>
    </dgm:pt>
    <dgm:pt modelId="{02CD187C-4316-4910-A70A-5E708B7EB20B}" type="sibTrans" cxnId="{18F78249-D501-4D5A-9483-C8E7E63ACE64}">
      <dgm:prSet/>
      <dgm:spPr/>
      <dgm:t>
        <a:bodyPr/>
        <a:lstStyle/>
        <a:p>
          <a:endParaRPr lang="en-US"/>
        </a:p>
      </dgm:t>
    </dgm:pt>
    <dgm:pt modelId="{39317D36-4111-4850-9183-5A2202DD3B0C}">
      <dgm:prSet custT="1"/>
      <dgm:spPr/>
      <dgm:t>
        <a:bodyPr/>
        <a:lstStyle/>
        <a:p>
          <a:pPr rtl="1"/>
          <a:r>
            <a:rPr lang="fa-IR" sz="2000" dirty="0">
              <a:cs typeface="B Zar" pitchFamily="2" charset="-78"/>
            </a:rPr>
            <a:t>عملاً با فرض نرخ ماليات صفر براي اشخاص، ماليات بر درآمد آن‌ها را در نظر نمي‌گيرد.</a:t>
          </a:r>
          <a:endParaRPr lang="en-US" sz="2000" dirty="0">
            <a:cs typeface="B Zar" pitchFamily="2" charset="-78"/>
          </a:endParaRPr>
        </a:p>
      </dgm:t>
    </dgm:pt>
    <dgm:pt modelId="{F0BD794A-4CA5-4AD7-AC09-B3198892DBDE}" type="parTrans" cxnId="{C4E44515-A34F-487C-910B-94943485DA9F}">
      <dgm:prSet/>
      <dgm:spPr/>
      <dgm:t>
        <a:bodyPr/>
        <a:lstStyle/>
        <a:p>
          <a:endParaRPr lang="en-US"/>
        </a:p>
      </dgm:t>
    </dgm:pt>
    <dgm:pt modelId="{DB7FA060-B06D-4779-A0C8-4A2E9117B01C}" type="sibTrans" cxnId="{C4E44515-A34F-487C-910B-94943485DA9F}">
      <dgm:prSet/>
      <dgm:spPr/>
      <dgm:t>
        <a:bodyPr/>
        <a:lstStyle/>
        <a:p>
          <a:endParaRPr lang="en-US"/>
        </a:p>
      </dgm:t>
    </dgm:pt>
    <dgm:pt modelId="{CE972072-ECBE-4B55-976E-1668D0698BD2}">
      <dgm:prSet custT="1"/>
      <dgm:spPr/>
      <dgm:t>
        <a:bodyPr/>
        <a:lstStyle/>
        <a:p>
          <a:pPr rtl="1"/>
          <a:r>
            <a:rPr lang="fa-IR" sz="2000" dirty="0">
              <a:cs typeface="B Zar" pitchFamily="2" charset="-78"/>
            </a:rPr>
            <a:t>هزينۀ بدهي با افزايش حجم بدهي افزايش نمي‌يابد. یعنی فرض می‌شود بحران‌های مالی بدون هزینه هستند و هزینه‌های نمایندگی وجود ندارد.</a:t>
          </a:r>
          <a:endParaRPr lang="en-US" sz="2000" dirty="0">
            <a:cs typeface="B Zar" pitchFamily="2" charset="-78"/>
          </a:endParaRPr>
        </a:p>
      </dgm:t>
    </dgm:pt>
    <dgm:pt modelId="{264E7923-733D-45C4-B6C7-C96D27549A96}" type="parTrans" cxnId="{40E74C9A-0BD1-42D7-B93B-BEF40982E880}">
      <dgm:prSet/>
      <dgm:spPr/>
      <dgm:t>
        <a:bodyPr/>
        <a:lstStyle/>
        <a:p>
          <a:endParaRPr lang="en-US"/>
        </a:p>
      </dgm:t>
    </dgm:pt>
    <dgm:pt modelId="{33A084C8-1A38-478B-AB70-4F85AA4AF428}" type="sibTrans" cxnId="{40E74C9A-0BD1-42D7-B93B-BEF40982E880}">
      <dgm:prSet/>
      <dgm:spPr/>
      <dgm:t>
        <a:bodyPr/>
        <a:lstStyle/>
        <a:p>
          <a:endParaRPr lang="en-US"/>
        </a:p>
      </dgm:t>
    </dgm:pt>
    <dgm:pt modelId="{60B1343F-6E3E-48E7-891B-DADEDF3C5C3D}" type="pres">
      <dgm:prSet presAssocID="{1AA0B3AD-F1AB-4F06-A25B-5B1927EE7523}" presName="linear" presStyleCnt="0">
        <dgm:presLayoutVars>
          <dgm:animLvl val="lvl"/>
          <dgm:resizeHandles val="exact"/>
        </dgm:presLayoutVars>
      </dgm:prSet>
      <dgm:spPr/>
    </dgm:pt>
    <dgm:pt modelId="{3762CFDB-2122-4EC8-85A4-2BB7FFD86AB0}" type="pres">
      <dgm:prSet presAssocID="{A7E92727-E3B6-46E0-A4C2-C00E1EB36E23}" presName="parentText" presStyleLbl="node1" presStyleIdx="0" presStyleCnt="6">
        <dgm:presLayoutVars>
          <dgm:chMax val="0"/>
          <dgm:bulletEnabled val="1"/>
        </dgm:presLayoutVars>
      </dgm:prSet>
      <dgm:spPr>
        <a:prstGeom prst="wedgeRoundRectCallout">
          <a:avLst/>
        </a:prstGeom>
      </dgm:spPr>
    </dgm:pt>
    <dgm:pt modelId="{47F37726-A3B2-4C46-8AC7-E2B59EBF6CC6}" type="pres">
      <dgm:prSet presAssocID="{BF285AFB-F25F-49D5-8EF6-7FC3244CA51F}" presName="spacer" presStyleCnt="0"/>
      <dgm:spPr/>
    </dgm:pt>
    <dgm:pt modelId="{E28591A5-B602-4EBC-95DA-43A2FA718B76}" type="pres">
      <dgm:prSet presAssocID="{EB153DBD-6AB0-4EF4-9188-12EF6D8A590D}" presName="parentText" presStyleLbl="node1" presStyleIdx="1" presStyleCnt="6">
        <dgm:presLayoutVars>
          <dgm:chMax val="0"/>
          <dgm:bulletEnabled val="1"/>
        </dgm:presLayoutVars>
      </dgm:prSet>
      <dgm:spPr>
        <a:prstGeom prst="wedgeRoundRectCallout">
          <a:avLst/>
        </a:prstGeom>
      </dgm:spPr>
    </dgm:pt>
    <dgm:pt modelId="{7BAD15AA-E853-4EEE-AD4E-D5F508CDBC60}" type="pres">
      <dgm:prSet presAssocID="{BEAB20A9-8AF2-4D6F-A253-4F24F3CB70BE}" presName="spacer" presStyleCnt="0"/>
      <dgm:spPr/>
    </dgm:pt>
    <dgm:pt modelId="{D800D3AA-692A-4678-ABD4-ECA9579C9B4A}" type="pres">
      <dgm:prSet presAssocID="{E5CFA87D-372D-4422-AE15-6781DFB758DC}" presName="parentText" presStyleLbl="node1" presStyleIdx="2" presStyleCnt="6">
        <dgm:presLayoutVars>
          <dgm:chMax val="0"/>
          <dgm:bulletEnabled val="1"/>
        </dgm:presLayoutVars>
      </dgm:prSet>
      <dgm:spPr>
        <a:prstGeom prst="wedgeRoundRectCallout">
          <a:avLst/>
        </a:prstGeom>
      </dgm:spPr>
    </dgm:pt>
    <dgm:pt modelId="{1FB5B6AE-7E72-41BC-8FDB-652C90A58B38}" type="pres">
      <dgm:prSet presAssocID="{34EFA42A-BCFD-463E-A1F0-F2A758474E9A}" presName="spacer" presStyleCnt="0"/>
      <dgm:spPr/>
    </dgm:pt>
    <dgm:pt modelId="{516B06AA-9215-40C0-AC08-1CFF7D21DC84}" type="pres">
      <dgm:prSet presAssocID="{53857EA5-40EA-46B8-89CC-DEA403E32038}" presName="parentText" presStyleLbl="node1" presStyleIdx="3" presStyleCnt="6">
        <dgm:presLayoutVars>
          <dgm:chMax val="0"/>
          <dgm:bulletEnabled val="1"/>
        </dgm:presLayoutVars>
      </dgm:prSet>
      <dgm:spPr>
        <a:prstGeom prst="wedgeRoundRectCallout">
          <a:avLst/>
        </a:prstGeom>
      </dgm:spPr>
    </dgm:pt>
    <dgm:pt modelId="{45CA9AAE-605B-430E-96C3-55842E76FBC7}" type="pres">
      <dgm:prSet presAssocID="{02CD187C-4316-4910-A70A-5E708B7EB20B}" presName="spacer" presStyleCnt="0"/>
      <dgm:spPr/>
    </dgm:pt>
    <dgm:pt modelId="{C996C2F2-B4F1-4966-A59F-43DE6D9ED28A}" type="pres">
      <dgm:prSet presAssocID="{39317D36-4111-4850-9183-5A2202DD3B0C}" presName="parentText" presStyleLbl="node1" presStyleIdx="4" presStyleCnt="6">
        <dgm:presLayoutVars>
          <dgm:chMax val="0"/>
          <dgm:bulletEnabled val="1"/>
        </dgm:presLayoutVars>
      </dgm:prSet>
      <dgm:spPr>
        <a:prstGeom prst="wedgeRoundRectCallout">
          <a:avLst/>
        </a:prstGeom>
      </dgm:spPr>
    </dgm:pt>
    <dgm:pt modelId="{FED79963-1FDC-4C82-A925-2E8C96D5AC65}" type="pres">
      <dgm:prSet presAssocID="{DB7FA060-B06D-4779-A0C8-4A2E9117B01C}" presName="spacer" presStyleCnt="0"/>
      <dgm:spPr/>
    </dgm:pt>
    <dgm:pt modelId="{2CC26A0C-C1A8-411D-BEC5-1D95AAFE3CC9}" type="pres">
      <dgm:prSet presAssocID="{CE972072-ECBE-4B55-976E-1668D0698BD2}" presName="parentText" presStyleLbl="node1" presStyleIdx="5" presStyleCnt="6">
        <dgm:presLayoutVars>
          <dgm:chMax val="0"/>
          <dgm:bulletEnabled val="1"/>
        </dgm:presLayoutVars>
      </dgm:prSet>
      <dgm:spPr>
        <a:prstGeom prst="wedgeRoundRectCallout">
          <a:avLst/>
        </a:prstGeom>
      </dgm:spPr>
    </dgm:pt>
  </dgm:ptLst>
  <dgm:cxnLst>
    <dgm:cxn modelId="{6C84F908-B629-489B-9C58-53D0EDF35207}" type="presOf" srcId="{E5CFA87D-372D-4422-AE15-6781DFB758DC}" destId="{D800D3AA-692A-4678-ABD4-ECA9579C9B4A}" srcOrd="0" destOrd="0" presId="urn:microsoft.com/office/officeart/2005/8/layout/vList2"/>
    <dgm:cxn modelId="{C4E44515-A34F-487C-910B-94943485DA9F}" srcId="{1AA0B3AD-F1AB-4F06-A25B-5B1927EE7523}" destId="{39317D36-4111-4850-9183-5A2202DD3B0C}" srcOrd="4" destOrd="0" parTransId="{F0BD794A-4CA5-4AD7-AC09-B3198892DBDE}" sibTransId="{DB7FA060-B06D-4779-A0C8-4A2E9117B01C}"/>
    <dgm:cxn modelId="{6574EF25-4B6F-413A-8FE0-1A6D86B19341}" srcId="{1AA0B3AD-F1AB-4F06-A25B-5B1927EE7523}" destId="{E5CFA87D-372D-4422-AE15-6781DFB758DC}" srcOrd="2" destOrd="0" parTransId="{AB34DCC6-A894-45B5-8139-8A6BE582B22D}" sibTransId="{34EFA42A-BCFD-463E-A1F0-F2A758474E9A}"/>
    <dgm:cxn modelId="{18F78249-D501-4D5A-9483-C8E7E63ACE64}" srcId="{1AA0B3AD-F1AB-4F06-A25B-5B1927EE7523}" destId="{53857EA5-40EA-46B8-89CC-DEA403E32038}" srcOrd="3" destOrd="0" parTransId="{0EDBA754-9DFE-4A56-AD5B-78D66228BE42}" sibTransId="{02CD187C-4316-4910-A70A-5E708B7EB20B}"/>
    <dgm:cxn modelId="{5769F66A-75A6-4D7F-A3F1-FE1140F9953B}" type="presOf" srcId="{53857EA5-40EA-46B8-89CC-DEA403E32038}" destId="{516B06AA-9215-40C0-AC08-1CFF7D21DC84}" srcOrd="0" destOrd="0" presId="urn:microsoft.com/office/officeart/2005/8/layout/vList2"/>
    <dgm:cxn modelId="{D6ABE26C-3568-4DF0-AC71-E35654E10C28}" type="presOf" srcId="{EB153DBD-6AB0-4EF4-9188-12EF6D8A590D}" destId="{E28591A5-B602-4EBC-95DA-43A2FA718B76}" srcOrd="0" destOrd="0" presId="urn:microsoft.com/office/officeart/2005/8/layout/vList2"/>
    <dgm:cxn modelId="{40E74C9A-0BD1-42D7-B93B-BEF40982E880}" srcId="{1AA0B3AD-F1AB-4F06-A25B-5B1927EE7523}" destId="{CE972072-ECBE-4B55-976E-1668D0698BD2}" srcOrd="5" destOrd="0" parTransId="{264E7923-733D-45C4-B6C7-C96D27549A96}" sibTransId="{33A084C8-1A38-478B-AB70-4F85AA4AF428}"/>
    <dgm:cxn modelId="{D548F8B7-83A6-4F63-9866-D44D797182E4}" srcId="{1AA0B3AD-F1AB-4F06-A25B-5B1927EE7523}" destId="{EB153DBD-6AB0-4EF4-9188-12EF6D8A590D}" srcOrd="1" destOrd="0" parTransId="{F8F08CAC-34FE-4A78-828A-ADF54769D06F}" sibTransId="{BEAB20A9-8AF2-4D6F-A253-4F24F3CB70BE}"/>
    <dgm:cxn modelId="{A6787BB8-D635-463E-A0BE-ECA87EFDCF93}" srcId="{1AA0B3AD-F1AB-4F06-A25B-5B1927EE7523}" destId="{A7E92727-E3B6-46E0-A4C2-C00E1EB36E23}" srcOrd="0" destOrd="0" parTransId="{FB69CC7B-04DF-4B4E-8C15-368F5978554E}" sibTransId="{BF285AFB-F25F-49D5-8EF6-7FC3244CA51F}"/>
    <dgm:cxn modelId="{CA1509BA-0566-467C-BDC9-FFA16B611FE8}" type="presOf" srcId="{A7E92727-E3B6-46E0-A4C2-C00E1EB36E23}" destId="{3762CFDB-2122-4EC8-85A4-2BB7FFD86AB0}" srcOrd="0" destOrd="0" presId="urn:microsoft.com/office/officeart/2005/8/layout/vList2"/>
    <dgm:cxn modelId="{F4B9D1CC-DA73-4F17-BE5E-E93D9EE8D9C1}" type="presOf" srcId="{1AA0B3AD-F1AB-4F06-A25B-5B1927EE7523}" destId="{60B1343F-6E3E-48E7-891B-DADEDF3C5C3D}" srcOrd="0" destOrd="0" presId="urn:microsoft.com/office/officeart/2005/8/layout/vList2"/>
    <dgm:cxn modelId="{B09D35CF-495F-4910-B70E-2121B10E36F1}" type="presOf" srcId="{39317D36-4111-4850-9183-5A2202DD3B0C}" destId="{C996C2F2-B4F1-4966-A59F-43DE6D9ED28A}" srcOrd="0" destOrd="0" presId="urn:microsoft.com/office/officeart/2005/8/layout/vList2"/>
    <dgm:cxn modelId="{8588ABDB-0CA9-487D-98CF-D36D7FCB0B8D}" type="presOf" srcId="{CE972072-ECBE-4B55-976E-1668D0698BD2}" destId="{2CC26A0C-C1A8-411D-BEC5-1D95AAFE3CC9}" srcOrd="0" destOrd="0" presId="urn:microsoft.com/office/officeart/2005/8/layout/vList2"/>
    <dgm:cxn modelId="{49F57B3C-2BCE-4A80-BBD4-886D22535384}" type="presParOf" srcId="{60B1343F-6E3E-48E7-891B-DADEDF3C5C3D}" destId="{3762CFDB-2122-4EC8-85A4-2BB7FFD86AB0}" srcOrd="0" destOrd="0" presId="urn:microsoft.com/office/officeart/2005/8/layout/vList2"/>
    <dgm:cxn modelId="{29676643-5787-4801-9BF2-B9539CFAE005}" type="presParOf" srcId="{60B1343F-6E3E-48E7-891B-DADEDF3C5C3D}" destId="{47F37726-A3B2-4C46-8AC7-E2B59EBF6CC6}" srcOrd="1" destOrd="0" presId="urn:microsoft.com/office/officeart/2005/8/layout/vList2"/>
    <dgm:cxn modelId="{78E15BF0-2303-4117-B652-B9DB4DCF20FD}" type="presParOf" srcId="{60B1343F-6E3E-48E7-891B-DADEDF3C5C3D}" destId="{E28591A5-B602-4EBC-95DA-43A2FA718B76}" srcOrd="2" destOrd="0" presId="urn:microsoft.com/office/officeart/2005/8/layout/vList2"/>
    <dgm:cxn modelId="{16D945C9-17D0-46A4-A12A-5D24C79118F0}" type="presParOf" srcId="{60B1343F-6E3E-48E7-891B-DADEDF3C5C3D}" destId="{7BAD15AA-E853-4EEE-AD4E-D5F508CDBC60}" srcOrd="3" destOrd="0" presId="urn:microsoft.com/office/officeart/2005/8/layout/vList2"/>
    <dgm:cxn modelId="{C3208C8F-C9CF-4BC9-A518-37479E12F5FA}" type="presParOf" srcId="{60B1343F-6E3E-48E7-891B-DADEDF3C5C3D}" destId="{D800D3AA-692A-4678-ABD4-ECA9579C9B4A}" srcOrd="4" destOrd="0" presId="urn:microsoft.com/office/officeart/2005/8/layout/vList2"/>
    <dgm:cxn modelId="{5DAC01FE-9553-4D46-92BF-8B7870D4B3F2}" type="presParOf" srcId="{60B1343F-6E3E-48E7-891B-DADEDF3C5C3D}" destId="{1FB5B6AE-7E72-41BC-8FDB-652C90A58B38}" srcOrd="5" destOrd="0" presId="urn:microsoft.com/office/officeart/2005/8/layout/vList2"/>
    <dgm:cxn modelId="{8E78EA6F-6EE6-48E8-86A9-2B0060DB24A9}" type="presParOf" srcId="{60B1343F-6E3E-48E7-891B-DADEDF3C5C3D}" destId="{516B06AA-9215-40C0-AC08-1CFF7D21DC84}" srcOrd="6" destOrd="0" presId="urn:microsoft.com/office/officeart/2005/8/layout/vList2"/>
    <dgm:cxn modelId="{74E0B469-2822-4DDE-B178-619E2601A638}" type="presParOf" srcId="{60B1343F-6E3E-48E7-891B-DADEDF3C5C3D}" destId="{45CA9AAE-605B-430E-96C3-55842E76FBC7}" srcOrd="7" destOrd="0" presId="urn:microsoft.com/office/officeart/2005/8/layout/vList2"/>
    <dgm:cxn modelId="{B7D9D4AA-EE4C-425A-940D-5ADDEC3C0687}" type="presParOf" srcId="{60B1343F-6E3E-48E7-891B-DADEDF3C5C3D}" destId="{C996C2F2-B4F1-4966-A59F-43DE6D9ED28A}" srcOrd="8" destOrd="0" presId="urn:microsoft.com/office/officeart/2005/8/layout/vList2"/>
    <dgm:cxn modelId="{EA3CB540-07E2-4BA4-B920-41D5554CBF64}" type="presParOf" srcId="{60B1343F-6E3E-48E7-891B-DADEDF3C5C3D}" destId="{FED79963-1FDC-4C82-A925-2E8C96D5AC65}" srcOrd="9" destOrd="0" presId="urn:microsoft.com/office/officeart/2005/8/layout/vList2"/>
    <dgm:cxn modelId="{876C4900-5554-4E31-A9C0-08059F2B4282}" type="presParOf" srcId="{60B1343F-6E3E-48E7-891B-DADEDF3C5C3D}" destId="{2CC26A0C-C1A8-411D-BEC5-1D95AAFE3CC9}"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6F5D1AEE-0976-4347-9A6D-1923E8B19ACA}" type="doc">
      <dgm:prSet loTypeId="urn:microsoft.com/office/officeart/2005/8/layout/process3" loCatId="process" qsTypeId="urn:microsoft.com/office/officeart/2005/8/quickstyle/simple5" qsCatId="simple" csTypeId="urn:microsoft.com/office/officeart/2005/8/colors/accent2_1" csCatId="accent2"/>
      <dgm:spPr/>
      <dgm:t>
        <a:bodyPr/>
        <a:lstStyle/>
        <a:p>
          <a:endParaRPr lang="en-US"/>
        </a:p>
      </dgm:t>
    </dgm:pt>
    <dgm:pt modelId="{F164A8A6-BD9F-4B13-A7A0-ECBD112D61F1}">
      <dgm:prSet/>
      <dgm:spPr/>
      <dgm:t>
        <a:bodyPr/>
        <a:lstStyle/>
        <a:p>
          <a:pPr algn="ctr" rtl="1"/>
          <a:r>
            <a:rPr lang="fa-IR" dirty="0">
              <a:cs typeface="B Titr" pitchFamily="2" charset="-78"/>
            </a:rPr>
            <a:t>هزینه‌های بحران مالی</a:t>
          </a:r>
          <a:endParaRPr lang="en-US" dirty="0">
            <a:cs typeface="B Titr" pitchFamily="2" charset="-78"/>
          </a:endParaRPr>
        </a:p>
      </dgm:t>
    </dgm:pt>
    <dgm:pt modelId="{677EAF80-BB43-4811-9EC8-C7CA25B94DCB}" type="parTrans" cxnId="{3BC3AF71-AC10-4040-B613-FAE079AFB8CD}">
      <dgm:prSet/>
      <dgm:spPr/>
      <dgm:t>
        <a:bodyPr/>
        <a:lstStyle/>
        <a:p>
          <a:pPr algn="justLow"/>
          <a:endParaRPr lang="en-US">
            <a:cs typeface="B Zar" pitchFamily="2" charset="-78"/>
          </a:endParaRPr>
        </a:p>
      </dgm:t>
    </dgm:pt>
    <dgm:pt modelId="{6F734124-17CF-4A2E-85AF-4DCC92F5F00B}" type="sibTrans" cxnId="{3BC3AF71-AC10-4040-B613-FAE079AFB8CD}">
      <dgm:prSet/>
      <dgm:spPr/>
      <dgm:t>
        <a:bodyPr/>
        <a:lstStyle/>
        <a:p>
          <a:pPr algn="justLow"/>
          <a:endParaRPr lang="en-US">
            <a:cs typeface="B Zar" pitchFamily="2" charset="-78"/>
          </a:endParaRPr>
        </a:p>
      </dgm:t>
    </dgm:pt>
    <dgm:pt modelId="{9809612A-62AB-42E2-ABC5-E9D33DFE2B15}">
      <dgm:prSet/>
      <dgm:spPr/>
      <dgm:t>
        <a:bodyPr/>
        <a:lstStyle/>
        <a:p>
          <a:pPr algn="justLow" rtl="1"/>
          <a:r>
            <a:rPr lang="fa-IR" dirty="0">
              <a:cs typeface="B Zar" pitchFamily="2" charset="-78"/>
            </a:rPr>
            <a:t>طولانی شدن زمان تسویۀ شرکت ورشکسته و هزینه‌های ناشی از آن</a:t>
          </a:r>
          <a:endParaRPr lang="en-US" dirty="0">
            <a:cs typeface="B Zar" pitchFamily="2" charset="-78"/>
          </a:endParaRPr>
        </a:p>
      </dgm:t>
    </dgm:pt>
    <dgm:pt modelId="{F663DBEB-8BA9-4A49-B3D1-887AFF8938DF}" type="parTrans" cxnId="{6ED3BF99-88FD-4FB7-86BA-96A54B740F65}">
      <dgm:prSet/>
      <dgm:spPr/>
      <dgm:t>
        <a:bodyPr/>
        <a:lstStyle/>
        <a:p>
          <a:pPr algn="justLow"/>
          <a:endParaRPr lang="en-US">
            <a:cs typeface="B Zar" pitchFamily="2" charset="-78"/>
          </a:endParaRPr>
        </a:p>
      </dgm:t>
    </dgm:pt>
    <dgm:pt modelId="{9245491F-787A-4C2A-ACB9-303BB32FDC88}" type="sibTrans" cxnId="{6ED3BF99-88FD-4FB7-86BA-96A54B740F65}">
      <dgm:prSet/>
      <dgm:spPr/>
      <dgm:t>
        <a:bodyPr/>
        <a:lstStyle/>
        <a:p>
          <a:pPr algn="justLow"/>
          <a:endParaRPr lang="en-US">
            <a:cs typeface="B Zar" pitchFamily="2" charset="-78"/>
          </a:endParaRPr>
        </a:p>
      </dgm:t>
    </dgm:pt>
    <dgm:pt modelId="{EDBA1300-A538-4562-B67F-EDC2F0AEFE99}">
      <dgm:prSet/>
      <dgm:spPr/>
      <dgm:t>
        <a:bodyPr/>
        <a:lstStyle/>
        <a:p>
          <a:pPr algn="justLow" rtl="1"/>
          <a:r>
            <a:rPr lang="fa-IR" dirty="0">
              <a:cs typeface="B Zar" pitchFamily="2" charset="-78"/>
            </a:rPr>
            <a:t>اقدام‌هایی مدیریت برای نجات شرکت در کوتاه مدت که ممکن است باعث کاهش ثروت سهامداران شود</a:t>
          </a:r>
          <a:endParaRPr lang="en-US" dirty="0">
            <a:cs typeface="B Zar" pitchFamily="2" charset="-78"/>
          </a:endParaRPr>
        </a:p>
      </dgm:t>
    </dgm:pt>
    <dgm:pt modelId="{781F539F-D6D1-430F-B007-933CD51E053F}" type="parTrans" cxnId="{59C3E3E8-6939-448E-A387-486632D98AE8}">
      <dgm:prSet/>
      <dgm:spPr/>
      <dgm:t>
        <a:bodyPr/>
        <a:lstStyle/>
        <a:p>
          <a:pPr algn="justLow"/>
          <a:endParaRPr lang="en-US">
            <a:cs typeface="B Zar" pitchFamily="2" charset="-78"/>
          </a:endParaRPr>
        </a:p>
      </dgm:t>
    </dgm:pt>
    <dgm:pt modelId="{BD958185-CADE-49E0-AEFF-5CD2F8576EC4}" type="sibTrans" cxnId="{59C3E3E8-6939-448E-A387-486632D98AE8}">
      <dgm:prSet/>
      <dgm:spPr/>
      <dgm:t>
        <a:bodyPr/>
        <a:lstStyle/>
        <a:p>
          <a:pPr algn="justLow"/>
          <a:endParaRPr lang="en-US">
            <a:cs typeface="B Zar" pitchFamily="2" charset="-78"/>
          </a:endParaRPr>
        </a:p>
      </dgm:t>
    </dgm:pt>
    <dgm:pt modelId="{F2CBF5B7-2915-43C1-8DBD-B14736D97CA9}">
      <dgm:prSet/>
      <dgm:spPr/>
      <dgm:t>
        <a:bodyPr/>
        <a:lstStyle/>
        <a:p>
          <a:pPr algn="justLow" rtl="1"/>
          <a:r>
            <a:rPr lang="fa-IR" dirty="0">
              <a:cs typeface="B Zar" pitchFamily="2" charset="-78"/>
            </a:rPr>
            <a:t>اختلال در روابط بین شرکت با مشتریان و نیز عرضه‌‌کنندگان مواد اولیه</a:t>
          </a:r>
          <a:endParaRPr lang="en-US" dirty="0">
            <a:cs typeface="B Zar" pitchFamily="2" charset="-78"/>
          </a:endParaRPr>
        </a:p>
      </dgm:t>
    </dgm:pt>
    <dgm:pt modelId="{7C9AFA0D-96D5-4795-BC31-DDAE89F5F28F}" type="parTrans" cxnId="{A4AFD4E7-5088-4C2D-828A-8B38B6C39634}">
      <dgm:prSet/>
      <dgm:spPr/>
      <dgm:t>
        <a:bodyPr/>
        <a:lstStyle/>
        <a:p>
          <a:pPr algn="justLow"/>
          <a:endParaRPr lang="en-US">
            <a:cs typeface="B Zar" pitchFamily="2" charset="-78"/>
          </a:endParaRPr>
        </a:p>
      </dgm:t>
    </dgm:pt>
    <dgm:pt modelId="{58C224E9-A1A2-4264-81E1-6F39959EC0CA}" type="sibTrans" cxnId="{A4AFD4E7-5088-4C2D-828A-8B38B6C39634}">
      <dgm:prSet/>
      <dgm:spPr/>
      <dgm:t>
        <a:bodyPr/>
        <a:lstStyle/>
        <a:p>
          <a:pPr algn="justLow"/>
          <a:endParaRPr lang="en-US">
            <a:cs typeface="B Zar" pitchFamily="2" charset="-78"/>
          </a:endParaRPr>
        </a:p>
      </dgm:t>
    </dgm:pt>
    <dgm:pt modelId="{F2B78832-C47D-4656-8C7B-B8786C33B752}" type="pres">
      <dgm:prSet presAssocID="{6F5D1AEE-0976-4347-9A6D-1923E8B19ACA}" presName="linearFlow" presStyleCnt="0">
        <dgm:presLayoutVars>
          <dgm:dir/>
          <dgm:animLvl val="lvl"/>
          <dgm:resizeHandles val="exact"/>
        </dgm:presLayoutVars>
      </dgm:prSet>
      <dgm:spPr/>
    </dgm:pt>
    <dgm:pt modelId="{516CDD5E-8946-4C01-B577-7B60D99CDD45}" type="pres">
      <dgm:prSet presAssocID="{F164A8A6-BD9F-4B13-A7A0-ECBD112D61F1}" presName="composite" presStyleCnt="0"/>
      <dgm:spPr/>
    </dgm:pt>
    <dgm:pt modelId="{B9D08510-100C-45F9-A7DF-405E6FEF295E}" type="pres">
      <dgm:prSet presAssocID="{F164A8A6-BD9F-4B13-A7A0-ECBD112D61F1}" presName="parTx" presStyleLbl="node1" presStyleIdx="0" presStyleCnt="1">
        <dgm:presLayoutVars>
          <dgm:chMax val="0"/>
          <dgm:chPref val="0"/>
          <dgm:bulletEnabled val="1"/>
        </dgm:presLayoutVars>
      </dgm:prSet>
      <dgm:spPr/>
    </dgm:pt>
    <dgm:pt modelId="{DFC49594-D408-402E-B287-62EB71802F42}" type="pres">
      <dgm:prSet presAssocID="{F164A8A6-BD9F-4B13-A7A0-ECBD112D61F1}" presName="parSh" presStyleLbl="node1" presStyleIdx="0" presStyleCnt="1"/>
      <dgm:spPr/>
    </dgm:pt>
    <dgm:pt modelId="{9EF691AB-D3A8-4F28-A61B-6B32BFD9C6D6}" type="pres">
      <dgm:prSet presAssocID="{F164A8A6-BD9F-4B13-A7A0-ECBD112D61F1}" presName="desTx" presStyleLbl="fgAcc1" presStyleIdx="0" presStyleCnt="1">
        <dgm:presLayoutVars>
          <dgm:bulletEnabled val="1"/>
        </dgm:presLayoutVars>
      </dgm:prSet>
      <dgm:spPr/>
    </dgm:pt>
  </dgm:ptLst>
  <dgm:cxnLst>
    <dgm:cxn modelId="{16F26905-1873-4B4C-A7D0-8858E551A6CE}" type="presOf" srcId="{F2CBF5B7-2915-43C1-8DBD-B14736D97CA9}" destId="{9EF691AB-D3A8-4F28-A61B-6B32BFD9C6D6}" srcOrd="0" destOrd="2" presId="urn:microsoft.com/office/officeart/2005/8/layout/process3"/>
    <dgm:cxn modelId="{AA59C105-4704-4B9F-B78E-4DEA0A21A143}" type="presOf" srcId="{F164A8A6-BD9F-4B13-A7A0-ECBD112D61F1}" destId="{DFC49594-D408-402E-B287-62EB71802F42}" srcOrd="1" destOrd="0" presId="urn:microsoft.com/office/officeart/2005/8/layout/process3"/>
    <dgm:cxn modelId="{80836815-4235-42B3-B99D-66F85779D3D1}" type="presOf" srcId="{6F5D1AEE-0976-4347-9A6D-1923E8B19ACA}" destId="{F2B78832-C47D-4656-8C7B-B8786C33B752}" srcOrd="0" destOrd="0" presId="urn:microsoft.com/office/officeart/2005/8/layout/process3"/>
    <dgm:cxn modelId="{D577385D-4C16-4AB3-9D6F-E20D8B967670}" type="presOf" srcId="{F164A8A6-BD9F-4B13-A7A0-ECBD112D61F1}" destId="{B9D08510-100C-45F9-A7DF-405E6FEF295E}" srcOrd="0" destOrd="0" presId="urn:microsoft.com/office/officeart/2005/8/layout/process3"/>
    <dgm:cxn modelId="{3BC3AF71-AC10-4040-B613-FAE079AFB8CD}" srcId="{6F5D1AEE-0976-4347-9A6D-1923E8B19ACA}" destId="{F164A8A6-BD9F-4B13-A7A0-ECBD112D61F1}" srcOrd="0" destOrd="0" parTransId="{677EAF80-BB43-4811-9EC8-C7CA25B94DCB}" sibTransId="{6F734124-17CF-4A2E-85AF-4DCC92F5F00B}"/>
    <dgm:cxn modelId="{6ED3BF99-88FD-4FB7-86BA-96A54B740F65}" srcId="{F164A8A6-BD9F-4B13-A7A0-ECBD112D61F1}" destId="{9809612A-62AB-42E2-ABC5-E9D33DFE2B15}" srcOrd="0" destOrd="0" parTransId="{F663DBEB-8BA9-4A49-B3D1-887AFF8938DF}" sibTransId="{9245491F-787A-4C2A-ACB9-303BB32FDC88}"/>
    <dgm:cxn modelId="{145543D9-7175-489B-971C-81CEF0B45BA4}" type="presOf" srcId="{EDBA1300-A538-4562-B67F-EDC2F0AEFE99}" destId="{9EF691AB-D3A8-4F28-A61B-6B32BFD9C6D6}" srcOrd="0" destOrd="1" presId="urn:microsoft.com/office/officeart/2005/8/layout/process3"/>
    <dgm:cxn modelId="{886576E6-EE7F-470A-A119-1D8A932E3EE7}" type="presOf" srcId="{9809612A-62AB-42E2-ABC5-E9D33DFE2B15}" destId="{9EF691AB-D3A8-4F28-A61B-6B32BFD9C6D6}" srcOrd="0" destOrd="0" presId="urn:microsoft.com/office/officeart/2005/8/layout/process3"/>
    <dgm:cxn modelId="{A4AFD4E7-5088-4C2D-828A-8B38B6C39634}" srcId="{F164A8A6-BD9F-4B13-A7A0-ECBD112D61F1}" destId="{F2CBF5B7-2915-43C1-8DBD-B14736D97CA9}" srcOrd="2" destOrd="0" parTransId="{7C9AFA0D-96D5-4795-BC31-DDAE89F5F28F}" sibTransId="{58C224E9-A1A2-4264-81E1-6F39959EC0CA}"/>
    <dgm:cxn modelId="{59C3E3E8-6939-448E-A387-486632D98AE8}" srcId="{F164A8A6-BD9F-4B13-A7A0-ECBD112D61F1}" destId="{EDBA1300-A538-4562-B67F-EDC2F0AEFE99}" srcOrd="1" destOrd="0" parTransId="{781F539F-D6D1-430F-B007-933CD51E053F}" sibTransId="{BD958185-CADE-49E0-AEFF-5CD2F8576EC4}"/>
    <dgm:cxn modelId="{057B1D78-35A1-4A59-8987-97ED08289E52}" type="presParOf" srcId="{F2B78832-C47D-4656-8C7B-B8786C33B752}" destId="{516CDD5E-8946-4C01-B577-7B60D99CDD45}" srcOrd="0" destOrd="0" presId="urn:microsoft.com/office/officeart/2005/8/layout/process3"/>
    <dgm:cxn modelId="{40B035A2-1367-4AE3-82E6-34A807780E48}" type="presParOf" srcId="{516CDD5E-8946-4C01-B577-7B60D99CDD45}" destId="{B9D08510-100C-45F9-A7DF-405E6FEF295E}" srcOrd="0" destOrd="0" presId="urn:microsoft.com/office/officeart/2005/8/layout/process3"/>
    <dgm:cxn modelId="{8C119EC1-B532-4136-AC54-266F0F0F2326}" type="presParOf" srcId="{516CDD5E-8946-4C01-B577-7B60D99CDD45}" destId="{DFC49594-D408-402E-B287-62EB71802F42}" srcOrd="1" destOrd="0" presId="urn:microsoft.com/office/officeart/2005/8/layout/process3"/>
    <dgm:cxn modelId="{CECEC3FC-FDA8-49CC-8A2E-C43C19FCBC38}" type="presParOf" srcId="{516CDD5E-8946-4C01-B577-7B60D99CDD45}" destId="{9EF691AB-D3A8-4F28-A61B-6B32BFD9C6D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D51DA87-625E-4135-9C34-19F2D8A9D587}" type="doc">
      <dgm:prSet loTypeId="urn:microsoft.com/office/officeart/2005/8/layout/chevron2" loCatId="process" qsTypeId="urn:microsoft.com/office/officeart/2005/8/quickstyle/3d2#3" qsCatId="3D" csTypeId="urn:microsoft.com/office/officeart/2005/8/colors/accent1_1" csCatId="accent1" phldr="1"/>
      <dgm:spPr/>
      <dgm:t>
        <a:bodyPr/>
        <a:lstStyle/>
        <a:p>
          <a:endParaRPr lang="en-US"/>
        </a:p>
      </dgm:t>
    </dgm:pt>
    <dgm:pt modelId="{92DD8DBD-85C1-4C2E-B8DD-44CCF61C98C8}">
      <dgm:prSet/>
      <dgm:spPr/>
      <dgm:t>
        <a:bodyPr/>
        <a:lstStyle/>
        <a:p>
          <a:pPr rtl="1"/>
          <a:r>
            <a:rPr lang="fa-IR" dirty="0">
              <a:cs typeface="B Titr" pitchFamily="2" charset="-78"/>
            </a:rPr>
            <a:t>هزینه‌های نمایندگی</a:t>
          </a:r>
          <a:endParaRPr lang="en-US" dirty="0">
            <a:cs typeface="B Titr" pitchFamily="2" charset="-78"/>
          </a:endParaRPr>
        </a:p>
      </dgm:t>
    </dgm:pt>
    <dgm:pt modelId="{7FD2F595-9E9B-41C7-B421-12BEF255226B}" type="parTrans" cxnId="{87210482-9F7E-4329-8686-204DF6C01BEF}">
      <dgm:prSet/>
      <dgm:spPr/>
      <dgm:t>
        <a:bodyPr/>
        <a:lstStyle/>
        <a:p>
          <a:endParaRPr lang="en-US"/>
        </a:p>
      </dgm:t>
    </dgm:pt>
    <dgm:pt modelId="{5CADDC3C-5713-4193-842B-42683A608060}" type="sibTrans" cxnId="{87210482-9F7E-4329-8686-204DF6C01BEF}">
      <dgm:prSet/>
      <dgm:spPr/>
      <dgm:t>
        <a:bodyPr/>
        <a:lstStyle/>
        <a:p>
          <a:endParaRPr lang="en-US"/>
        </a:p>
      </dgm:t>
    </dgm:pt>
    <dgm:pt modelId="{65F31E25-5F79-406E-BCAC-F118F842D290}">
      <dgm:prSet custT="1"/>
      <dgm:spPr/>
      <dgm:t>
        <a:bodyPr/>
        <a:lstStyle/>
        <a:p>
          <a:pPr rtl="1"/>
          <a:r>
            <a:rPr lang="fa-IR" sz="3200" dirty="0">
              <a:cs typeface="B Zar" pitchFamily="2" charset="-78"/>
            </a:rPr>
            <a:t>هزینه‌های ناشی از کاهش کارایی</a:t>
          </a:r>
          <a:endParaRPr lang="en-US" sz="3200" dirty="0">
            <a:cs typeface="B Zar" pitchFamily="2" charset="-78"/>
          </a:endParaRPr>
        </a:p>
      </dgm:t>
    </dgm:pt>
    <dgm:pt modelId="{E219C819-26A3-4E5F-A5ED-74ED6EEB53A9}" type="parTrans" cxnId="{B61A0B5B-458D-416B-B958-4A92A8E44B81}">
      <dgm:prSet/>
      <dgm:spPr/>
      <dgm:t>
        <a:bodyPr/>
        <a:lstStyle/>
        <a:p>
          <a:endParaRPr lang="en-US"/>
        </a:p>
      </dgm:t>
    </dgm:pt>
    <dgm:pt modelId="{04D42BD6-2885-4F13-B194-8C486461630D}" type="sibTrans" cxnId="{B61A0B5B-458D-416B-B958-4A92A8E44B81}">
      <dgm:prSet/>
      <dgm:spPr/>
      <dgm:t>
        <a:bodyPr/>
        <a:lstStyle/>
        <a:p>
          <a:endParaRPr lang="en-US"/>
        </a:p>
      </dgm:t>
    </dgm:pt>
    <dgm:pt modelId="{DD6A877A-A565-40C1-B6A8-3B5B7A19A967}">
      <dgm:prSet custT="1"/>
      <dgm:spPr/>
      <dgm:t>
        <a:bodyPr/>
        <a:lstStyle/>
        <a:p>
          <a:pPr rtl="1"/>
          <a:r>
            <a:rPr lang="fa-IR" sz="3200" dirty="0">
              <a:cs typeface="B Zar" pitchFamily="2" charset="-78"/>
            </a:rPr>
            <a:t>اضافه‌هزینه‌های ناشی از نظارت </a:t>
          </a:r>
          <a:endParaRPr lang="en-US" sz="3200" dirty="0">
            <a:cs typeface="B Zar" pitchFamily="2" charset="-78"/>
          </a:endParaRPr>
        </a:p>
      </dgm:t>
    </dgm:pt>
    <dgm:pt modelId="{805A1A23-36B4-439E-8A20-E73FAE6BFB12}" type="parTrans" cxnId="{97CC997B-892B-4392-91DE-C1ECF09FB37A}">
      <dgm:prSet/>
      <dgm:spPr/>
      <dgm:t>
        <a:bodyPr/>
        <a:lstStyle/>
        <a:p>
          <a:endParaRPr lang="en-US"/>
        </a:p>
      </dgm:t>
    </dgm:pt>
    <dgm:pt modelId="{081098CE-D57E-44AD-85C6-724F40F275D1}" type="sibTrans" cxnId="{97CC997B-892B-4392-91DE-C1ECF09FB37A}">
      <dgm:prSet/>
      <dgm:spPr/>
      <dgm:t>
        <a:bodyPr/>
        <a:lstStyle/>
        <a:p>
          <a:endParaRPr lang="en-US"/>
        </a:p>
      </dgm:t>
    </dgm:pt>
    <dgm:pt modelId="{BAF7A21F-6FEB-45A3-960F-77A44F56018C}">
      <dgm:prSet custT="1"/>
      <dgm:spPr/>
      <dgm:t>
        <a:bodyPr/>
        <a:lstStyle/>
        <a:p>
          <a:pPr rtl="1"/>
          <a:endParaRPr lang="en-US" sz="3200" dirty="0">
            <a:cs typeface="B Zar" pitchFamily="2" charset="-78"/>
          </a:endParaRPr>
        </a:p>
      </dgm:t>
    </dgm:pt>
    <dgm:pt modelId="{AA2A41DA-1B49-48CF-AD87-46A6AF52A253}" type="parTrans" cxnId="{60AD0DCC-0809-4F5C-859B-0897A3B7DED0}">
      <dgm:prSet/>
      <dgm:spPr/>
      <dgm:t>
        <a:bodyPr/>
        <a:lstStyle/>
        <a:p>
          <a:endParaRPr lang="en-US"/>
        </a:p>
      </dgm:t>
    </dgm:pt>
    <dgm:pt modelId="{7ECD7553-51D5-4ABA-A49A-46B393D0A5DE}" type="sibTrans" cxnId="{60AD0DCC-0809-4F5C-859B-0897A3B7DED0}">
      <dgm:prSet/>
      <dgm:spPr/>
      <dgm:t>
        <a:bodyPr/>
        <a:lstStyle/>
        <a:p>
          <a:endParaRPr lang="en-US"/>
        </a:p>
      </dgm:t>
    </dgm:pt>
    <dgm:pt modelId="{64E6B5F8-C887-4CF6-A394-6C6611E407F5}">
      <dgm:prSet custT="1"/>
      <dgm:spPr/>
      <dgm:t>
        <a:bodyPr/>
        <a:lstStyle/>
        <a:p>
          <a:pPr rtl="1"/>
          <a:endParaRPr lang="en-US" sz="3200" dirty="0">
            <a:cs typeface="B Zar" pitchFamily="2" charset="-78"/>
          </a:endParaRPr>
        </a:p>
      </dgm:t>
    </dgm:pt>
    <dgm:pt modelId="{538F95DF-DDAB-4EF6-8C0E-BE94D98B65E4}" type="parTrans" cxnId="{086FDE11-22C5-4A90-A60A-54BD3F2294B6}">
      <dgm:prSet/>
      <dgm:spPr/>
      <dgm:t>
        <a:bodyPr/>
        <a:lstStyle/>
        <a:p>
          <a:endParaRPr lang="en-US"/>
        </a:p>
      </dgm:t>
    </dgm:pt>
    <dgm:pt modelId="{B8AD1076-E380-473A-8EDD-76C475157BFC}" type="sibTrans" cxnId="{086FDE11-22C5-4A90-A60A-54BD3F2294B6}">
      <dgm:prSet/>
      <dgm:spPr/>
      <dgm:t>
        <a:bodyPr/>
        <a:lstStyle/>
        <a:p>
          <a:endParaRPr lang="en-US"/>
        </a:p>
      </dgm:t>
    </dgm:pt>
    <dgm:pt modelId="{B11F4964-6436-4BC5-AB98-346510883264}" type="pres">
      <dgm:prSet presAssocID="{1D51DA87-625E-4135-9C34-19F2D8A9D587}" presName="linearFlow" presStyleCnt="0">
        <dgm:presLayoutVars>
          <dgm:dir/>
          <dgm:animLvl val="lvl"/>
          <dgm:resizeHandles val="exact"/>
        </dgm:presLayoutVars>
      </dgm:prSet>
      <dgm:spPr/>
    </dgm:pt>
    <dgm:pt modelId="{884FF3DF-18F4-47E6-893D-A55F52C8B7DD}" type="pres">
      <dgm:prSet presAssocID="{92DD8DBD-85C1-4C2E-B8DD-44CCF61C98C8}" presName="composite" presStyleCnt="0"/>
      <dgm:spPr/>
    </dgm:pt>
    <dgm:pt modelId="{104CEFA4-4ACB-428F-98AE-5E00363A192B}" type="pres">
      <dgm:prSet presAssocID="{92DD8DBD-85C1-4C2E-B8DD-44CCF61C98C8}" presName="parentText" presStyleLbl="alignNode1" presStyleIdx="0" presStyleCnt="1">
        <dgm:presLayoutVars>
          <dgm:chMax val="1"/>
          <dgm:bulletEnabled val="1"/>
        </dgm:presLayoutVars>
      </dgm:prSet>
      <dgm:spPr/>
    </dgm:pt>
    <dgm:pt modelId="{71628805-C857-40C5-8571-7977738F6CB1}" type="pres">
      <dgm:prSet presAssocID="{92DD8DBD-85C1-4C2E-B8DD-44CCF61C98C8}" presName="descendantText" presStyleLbl="alignAcc1" presStyleIdx="0" presStyleCnt="1">
        <dgm:presLayoutVars>
          <dgm:bulletEnabled val="1"/>
        </dgm:presLayoutVars>
      </dgm:prSet>
      <dgm:spPr/>
    </dgm:pt>
  </dgm:ptLst>
  <dgm:cxnLst>
    <dgm:cxn modelId="{086FDE11-22C5-4A90-A60A-54BD3F2294B6}" srcId="{92DD8DBD-85C1-4C2E-B8DD-44CCF61C98C8}" destId="{64E6B5F8-C887-4CF6-A394-6C6611E407F5}" srcOrd="1" destOrd="0" parTransId="{538F95DF-DDAB-4EF6-8C0E-BE94D98B65E4}" sibTransId="{B8AD1076-E380-473A-8EDD-76C475157BFC}"/>
    <dgm:cxn modelId="{B61A0B5B-458D-416B-B958-4A92A8E44B81}" srcId="{92DD8DBD-85C1-4C2E-B8DD-44CCF61C98C8}" destId="{65F31E25-5F79-406E-BCAC-F118F842D290}" srcOrd="0" destOrd="0" parTransId="{E219C819-26A3-4E5F-A5ED-74ED6EEB53A9}" sibTransId="{04D42BD6-2885-4F13-B194-8C486461630D}"/>
    <dgm:cxn modelId="{F2B0CA63-2E15-415E-82C3-58C6B4ACF33F}" type="presOf" srcId="{64E6B5F8-C887-4CF6-A394-6C6611E407F5}" destId="{71628805-C857-40C5-8571-7977738F6CB1}" srcOrd="0" destOrd="1" presId="urn:microsoft.com/office/officeart/2005/8/layout/chevron2"/>
    <dgm:cxn modelId="{97CC997B-892B-4392-91DE-C1ECF09FB37A}" srcId="{92DD8DBD-85C1-4C2E-B8DD-44CCF61C98C8}" destId="{DD6A877A-A565-40C1-B6A8-3B5B7A19A967}" srcOrd="3" destOrd="0" parTransId="{805A1A23-36B4-439E-8A20-E73FAE6BFB12}" sibTransId="{081098CE-D57E-44AD-85C6-724F40F275D1}"/>
    <dgm:cxn modelId="{87210482-9F7E-4329-8686-204DF6C01BEF}" srcId="{1D51DA87-625E-4135-9C34-19F2D8A9D587}" destId="{92DD8DBD-85C1-4C2E-B8DD-44CCF61C98C8}" srcOrd="0" destOrd="0" parTransId="{7FD2F595-9E9B-41C7-B421-12BEF255226B}" sibTransId="{5CADDC3C-5713-4193-842B-42683A608060}"/>
    <dgm:cxn modelId="{A09FDC9A-BE33-4D02-8D8C-7824CDA1051C}" type="presOf" srcId="{92DD8DBD-85C1-4C2E-B8DD-44CCF61C98C8}" destId="{104CEFA4-4ACB-428F-98AE-5E00363A192B}" srcOrd="0" destOrd="0" presId="urn:microsoft.com/office/officeart/2005/8/layout/chevron2"/>
    <dgm:cxn modelId="{B39BA79F-3BC7-429F-ADA9-D88EA60B2732}" type="presOf" srcId="{BAF7A21F-6FEB-45A3-960F-77A44F56018C}" destId="{71628805-C857-40C5-8571-7977738F6CB1}" srcOrd="0" destOrd="2" presId="urn:microsoft.com/office/officeart/2005/8/layout/chevron2"/>
    <dgm:cxn modelId="{805149A0-85B6-4E8D-A01F-790ACD844E9A}" type="presOf" srcId="{65F31E25-5F79-406E-BCAC-F118F842D290}" destId="{71628805-C857-40C5-8571-7977738F6CB1}" srcOrd="0" destOrd="0" presId="urn:microsoft.com/office/officeart/2005/8/layout/chevron2"/>
    <dgm:cxn modelId="{6C4433C5-5B5F-48A4-94FF-D81CCAF8EB32}" type="presOf" srcId="{DD6A877A-A565-40C1-B6A8-3B5B7A19A967}" destId="{71628805-C857-40C5-8571-7977738F6CB1}" srcOrd="0" destOrd="3" presId="urn:microsoft.com/office/officeart/2005/8/layout/chevron2"/>
    <dgm:cxn modelId="{60AD0DCC-0809-4F5C-859B-0897A3B7DED0}" srcId="{92DD8DBD-85C1-4C2E-B8DD-44CCF61C98C8}" destId="{BAF7A21F-6FEB-45A3-960F-77A44F56018C}" srcOrd="2" destOrd="0" parTransId="{AA2A41DA-1B49-48CF-AD87-46A6AF52A253}" sibTransId="{7ECD7553-51D5-4ABA-A49A-46B393D0A5DE}"/>
    <dgm:cxn modelId="{83A767EA-2F8C-4FBF-B063-64383B2B7BA6}" type="presOf" srcId="{1D51DA87-625E-4135-9C34-19F2D8A9D587}" destId="{B11F4964-6436-4BC5-AB98-346510883264}" srcOrd="0" destOrd="0" presId="urn:microsoft.com/office/officeart/2005/8/layout/chevron2"/>
    <dgm:cxn modelId="{4D9FAF47-A63E-42F0-A8FB-8CEECB797B43}" type="presParOf" srcId="{B11F4964-6436-4BC5-AB98-346510883264}" destId="{884FF3DF-18F4-47E6-893D-A55F52C8B7DD}" srcOrd="0" destOrd="0" presId="urn:microsoft.com/office/officeart/2005/8/layout/chevron2"/>
    <dgm:cxn modelId="{428C0EF7-1F0E-4B66-931A-6896B51CC4F5}" type="presParOf" srcId="{884FF3DF-18F4-47E6-893D-A55F52C8B7DD}" destId="{104CEFA4-4ACB-428F-98AE-5E00363A192B}" srcOrd="0" destOrd="0" presId="urn:microsoft.com/office/officeart/2005/8/layout/chevron2"/>
    <dgm:cxn modelId="{C0AFD4E0-FBB2-4A7A-A6DA-AC332F57DFAB}" type="presParOf" srcId="{884FF3DF-18F4-47E6-893D-A55F52C8B7DD}" destId="{71628805-C857-40C5-8571-7977738F6CB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9BED84AD-9D02-4CC0-B04E-66433EB913C7}" type="doc">
      <dgm:prSet loTypeId="urn:microsoft.com/office/officeart/2005/8/layout/hList1" loCatId="list" qsTypeId="urn:microsoft.com/office/officeart/2005/8/quickstyle/3d1" qsCatId="3D" csTypeId="urn:microsoft.com/office/officeart/2005/8/colors/accent1_2" csCatId="accent1"/>
      <dgm:spPr/>
      <dgm:t>
        <a:bodyPr/>
        <a:lstStyle/>
        <a:p>
          <a:endParaRPr lang="en-US"/>
        </a:p>
      </dgm:t>
    </dgm:pt>
    <dgm:pt modelId="{7F076F0C-365A-4307-9693-D7E309C347A0}">
      <dgm:prSet custT="1"/>
      <dgm:spPr/>
      <dgm:t>
        <a:bodyPr/>
        <a:lstStyle/>
        <a:p>
          <a:pPr algn="justLow" rtl="1"/>
          <a:r>
            <a:rPr lang="fa-IR" sz="1800" dirty="0">
              <a:cs typeface="B Zar" pitchFamily="2" charset="-78"/>
            </a:rPr>
            <a:t>با افزودن هزینه‌های بحران مالی و نمایندگی به مدل مودیلیانی و میلر، مدلی به‌نام داد و ستد ساختار سرمایه متولد می‌شود. در این مدل، ساختار سرمایۀ مطلوب از طریق دادوستد بین منافع حاصل از وام (سپر مالیاتی حاصل از بهره) و هزینه‌های وام (هزینه‌های بحران مالی و نمایندگی) تعیین می‌شود.</a:t>
          </a:r>
          <a:endParaRPr lang="en-US" sz="1800" dirty="0">
            <a:cs typeface="B Zar" pitchFamily="2" charset="-78"/>
          </a:endParaRPr>
        </a:p>
      </dgm:t>
    </dgm:pt>
    <dgm:pt modelId="{00EAA399-2A10-4ACE-8626-E208A7BB46F9}" type="parTrans" cxnId="{2C71EA99-C081-41CA-996B-91806D7AC9EE}">
      <dgm:prSet/>
      <dgm:spPr/>
      <dgm:t>
        <a:bodyPr/>
        <a:lstStyle/>
        <a:p>
          <a:endParaRPr lang="en-US"/>
        </a:p>
      </dgm:t>
    </dgm:pt>
    <dgm:pt modelId="{13401FE2-B44C-4048-A775-54E5DACC6A05}" type="sibTrans" cxnId="{2C71EA99-C081-41CA-996B-91806D7AC9EE}">
      <dgm:prSet/>
      <dgm:spPr/>
      <dgm:t>
        <a:bodyPr/>
        <a:lstStyle/>
        <a:p>
          <a:endParaRPr lang="en-US"/>
        </a:p>
      </dgm:t>
    </dgm:pt>
    <dgm:pt modelId="{E4DC3823-4402-46EA-ABC8-765E689AAB5B}" type="pres">
      <dgm:prSet presAssocID="{9BED84AD-9D02-4CC0-B04E-66433EB913C7}" presName="Name0" presStyleCnt="0">
        <dgm:presLayoutVars>
          <dgm:dir/>
          <dgm:animLvl val="lvl"/>
          <dgm:resizeHandles val="exact"/>
        </dgm:presLayoutVars>
      </dgm:prSet>
      <dgm:spPr/>
    </dgm:pt>
    <dgm:pt modelId="{847813E3-BB4E-4FCB-8905-01E76EED68A0}" type="pres">
      <dgm:prSet presAssocID="{7F076F0C-365A-4307-9693-D7E309C347A0}" presName="composite" presStyleCnt="0"/>
      <dgm:spPr/>
    </dgm:pt>
    <dgm:pt modelId="{2C013E45-1BEB-4864-BA85-57B260B6E326}" type="pres">
      <dgm:prSet presAssocID="{7F076F0C-365A-4307-9693-D7E309C347A0}" presName="parTx" presStyleLbl="alignNode1" presStyleIdx="0" presStyleCnt="1">
        <dgm:presLayoutVars>
          <dgm:chMax val="0"/>
          <dgm:chPref val="0"/>
          <dgm:bulletEnabled val="1"/>
        </dgm:presLayoutVars>
      </dgm:prSet>
      <dgm:spPr/>
    </dgm:pt>
    <dgm:pt modelId="{03258856-B051-4FA8-A044-EA0E60A7D70D}" type="pres">
      <dgm:prSet presAssocID="{7F076F0C-365A-4307-9693-D7E309C347A0}" presName="desTx" presStyleLbl="alignAccFollowNode1" presStyleIdx="0" presStyleCnt="1">
        <dgm:presLayoutVars>
          <dgm:bulletEnabled val="1"/>
        </dgm:presLayoutVars>
      </dgm:prSet>
      <dgm:spPr/>
    </dgm:pt>
  </dgm:ptLst>
  <dgm:cxnLst>
    <dgm:cxn modelId="{64EE8387-67B7-4954-B671-8A7BE2581226}" type="presOf" srcId="{9BED84AD-9D02-4CC0-B04E-66433EB913C7}" destId="{E4DC3823-4402-46EA-ABC8-765E689AAB5B}" srcOrd="0" destOrd="0" presId="urn:microsoft.com/office/officeart/2005/8/layout/hList1"/>
    <dgm:cxn modelId="{2C71EA99-C081-41CA-996B-91806D7AC9EE}" srcId="{9BED84AD-9D02-4CC0-B04E-66433EB913C7}" destId="{7F076F0C-365A-4307-9693-D7E309C347A0}" srcOrd="0" destOrd="0" parTransId="{00EAA399-2A10-4ACE-8626-E208A7BB46F9}" sibTransId="{13401FE2-B44C-4048-A775-54E5DACC6A05}"/>
    <dgm:cxn modelId="{E24075D6-CE56-4C11-8945-916FCEA50A9C}" type="presOf" srcId="{7F076F0C-365A-4307-9693-D7E309C347A0}" destId="{2C013E45-1BEB-4864-BA85-57B260B6E326}" srcOrd="0" destOrd="0" presId="urn:microsoft.com/office/officeart/2005/8/layout/hList1"/>
    <dgm:cxn modelId="{5B0F3590-5714-498F-A776-B10A2393C42F}" type="presParOf" srcId="{E4DC3823-4402-46EA-ABC8-765E689AAB5B}" destId="{847813E3-BB4E-4FCB-8905-01E76EED68A0}" srcOrd="0" destOrd="0" presId="urn:microsoft.com/office/officeart/2005/8/layout/hList1"/>
    <dgm:cxn modelId="{EDCDFED2-2F9D-4125-A5B7-E944BED5D3F8}" type="presParOf" srcId="{847813E3-BB4E-4FCB-8905-01E76EED68A0}" destId="{2C013E45-1BEB-4864-BA85-57B260B6E326}" srcOrd="0" destOrd="0" presId="urn:microsoft.com/office/officeart/2005/8/layout/hList1"/>
    <dgm:cxn modelId="{55538941-DC06-42EE-91CF-6A2087715A5F}" type="presParOf" srcId="{847813E3-BB4E-4FCB-8905-01E76EED68A0}" destId="{03258856-B051-4FA8-A044-EA0E60A7D70D}"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0DECE414-00EB-4461-AC33-6490330197FD}" type="doc">
      <dgm:prSet loTypeId="urn:microsoft.com/office/officeart/2005/8/layout/list1" loCatId="list" qsTypeId="urn:microsoft.com/office/officeart/2005/8/quickstyle/3d2#4" qsCatId="3D" csTypeId="urn:microsoft.com/office/officeart/2005/8/colors/colorful1#5" csCatId="colorful" phldr="1"/>
      <dgm:spPr/>
      <dgm:t>
        <a:bodyPr/>
        <a:lstStyle/>
        <a:p>
          <a:endParaRPr lang="en-US"/>
        </a:p>
      </dgm:t>
    </dgm:pt>
    <dgm:pt modelId="{C622EA70-72D2-4617-A38C-89075C258267}">
      <dgm:prSet/>
      <dgm:spPr/>
      <dgm:t>
        <a:bodyPr/>
        <a:lstStyle/>
        <a:p>
          <a:pPr algn="justLow" rtl="1"/>
          <a:r>
            <a:rPr lang="fa-IR" dirty="0">
              <a:cs typeface="B Titr" pitchFamily="2" charset="-78"/>
            </a:rPr>
            <a:t>دونالدسون بر اساس مطالعات تجربی گوردن می‌نویسد:</a:t>
          </a:r>
          <a:endParaRPr lang="en-US" dirty="0">
            <a:cs typeface="B Titr" pitchFamily="2" charset="-78"/>
          </a:endParaRPr>
        </a:p>
      </dgm:t>
    </dgm:pt>
    <dgm:pt modelId="{B3527E04-0A0F-4357-BD03-6347BBF206D5}" type="parTrans" cxnId="{5D97DD1C-A437-4A0F-9B4E-03C8A002F411}">
      <dgm:prSet/>
      <dgm:spPr/>
      <dgm:t>
        <a:bodyPr/>
        <a:lstStyle/>
        <a:p>
          <a:pPr algn="justLow"/>
          <a:endParaRPr lang="en-US">
            <a:cs typeface="B Zar" pitchFamily="2" charset="-78"/>
          </a:endParaRPr>
        </a:p>
      </dgm:t>
    </dgm:pt>
    <dgm:pt modelId="{6970DA35-DAA8-4D7F-8B3B-0FE16EE97BCF}" type="sibTrans" cxnId="{5D97DD1C-A437-4A0F-9B4E-03C8A002F411}">
      <dgm:prSet/>
      <dgm:spPr/>
      <dgm:t>
        <a:bodyPr/>
        <a:lstStyle/>
        <a:p>
          <a:pPr algn="justLow"/>
          <a:endParaRPr lang="en-US">
            <a:cs typeface="B Zar" pitchFamily="2" charset="-78"/>
          </a:endParaRPr>
        </a:p>
      </dgm:t>
    </dgm:pt>
    <dgm:pt modelId="{421CED71-3014-4D45-92D4-FC0D4D4C11E9}">
      <dgm:prSet custT="1"/>
      <dgm:spPr/>
      <dgm:t>
        <a:bodyPr/>
        <a:lstStyle/>
        <a:p>
          <a:pPr algn="justLow" rtl="1"/>
          <a:r>
            <a:rPr lang="fa-IR" sz="4000" dirty="0">
              <a:cs typeface="B Zar" pitchFamily="2" charset="-78"/>
            </a:rPr>
            <a:t>شرکت‌ها برای تأمین مالی از یک سلسله مراتب استفاده می‌کنند. بدین ترتیب که ابتدا از سود انباشته، سپس از وام استفاده می‌کنند  و در نهایت سهام انتشار می‌دهند.</a:t>
          </a:r>
          <a:endParaRPr lang="en-US" sz="4000" dirty="0">
            <a:cs typeface="B Zar" pitchFamily="2" charset="-78"/>
          </a:endParaRPr>
        </a:p>
      </dgm:t>
    </dgm:pt>
    <dgm:pt modelId="{600804F7-91E6-42D7-A362-5878605DDB39}" type="parTrans" cxnId="{789E2AEF-E0A6-4CC5-A7E7-64D2BFBEAEDF}">
      <dgm:prSet/>
      <dgm:spPr/>
      <dgm:t>
        <a:bodyPr/>
        <a:lstStyle/>
        <a:p>
          <a:pPr algn="justLow"/>
          <a:endParaRPr lang="en-US">
            <a:cs typeface="B Zar" pitchFamily="2" charset="-78"/>
          </a:endParaRPr>
        </a:p>
      </dgm:t>
    </dgm:pt>
    <dgm:pt modelId="{F3CFDBA1-7663-4962-A55F-6AA2DFAF9D14}" type="sibTrans" cxnId="{789E2AEF-E0A6-4CC5-A7E7-64D2BFBEAEDF}">
      <dgm:prSet/>
      <dgm:spPr/>
      <dgm:t>
        <a:bodyPr/>
        <a:lstStyle/>
        <a:p>
          <a:pPr algn="justLow"/>
          <a:endParaRPr lang="en-US">
            <a:cs typeface="B Zar" pitchFamily="2" charset="-78"/>
          </a:endParaRPr>
        </a:p>
      </dgm:t>
    </dgm:pt>
    <dgm:pt modelId="{25B23A2F-77A9-44BD-A9C4-2271224BBC1C}" type="pres">
      <dgm:prSet presAssocID="{0DECE414-00EB-4461-AC33-6490330197FD}" presName="linear" presStyleCnt="0">
        <dgm:presLayoutVars>
          <dgm:dir/>
          <dgm:animLvl val="lvl"/>
          <dgm:resizeHandles val="exact"/>
        </dgm:presLayoutVars>
      </dgm:prSet>
      <dgm:spPr/>
    </dgm:pt>
    <dgm:pt modelId="{BD818256-F511-4C3D-89C9-31A996BED95C}" type="pres">
      <dgm:prSet presAssocID="{C622EA70-72D2-4617-A38C-89075C258267}" presName="parentLin" presStyleCnt="0"/>
      <dgm:spPr/>
    </dgm:pt>
    <dgm:pt modelId="{003AEDDA-1C03-43EC-9180-016660EE2BEA}" type="pres">
      <dgm:prSet presAssocID="{C622EA70-72D2-4617-A38C-89075C258267}" presName="parentLeftMargin" presStyleLbl="node1" presStyleIdx="0" presStyleCnt="1"/>
      <dgm:spPr/>
    </dgm:pt>
    <dgm:pt modelId="{35E448F0-5CDF-4976-B898-39AEB5D306B9}" type="pres">
      <dgm:prSet presAssocID="{C622EA70-72D2-4617-A38C-89075C258267}" presName="parentText" presStyleLbl="node1" presStyleIdx="0" presStyleCnt="1">
        <dgm:presLayoutVars>
          <dgm:chMax val="0"/>
          <dgm:bulletEnabled val="1"/>
        </dgm:presLayoutVars>
      </dgm:prSet>
      <dgm:spPr/>
    </dgm:pt>
    <dgm:pt modelId="{9B396F84-34A2-4E41-BF93-2E228E503E66}" type="pres">
      <dgm:prSet presAssocID="{C622EA70-72D2-4617-A38C-89075C258267}" presName="negativeSpace" presStyleCnt="0"/>
      <dgm:spPr/>
    </dgm:pt>
    <dgm:pt modelId="{5B27C761-798C-4134-8461-D9490A67753E}" type="pres">
      <dgm:prSet presAssocID="{C622EA70-72D2-4617-A38C-89075C258267}" presName="childText" presStyleLbl="conFgAcc1" presStyleIdx="0" presStyleCnt="1">
        <dgm:presLayoutVars>
          <dgm:bulletEnabled val="1"/>
        </dgm:presLayoutVars>
      </dgm:prSet>
      <dgm:spPr/>
    </dgm:pt>
  </dgm:ptLst>
  <dgm:cxnLst>
    <dgm:cxn modelId="{93D57D12-0390-4A11-8FED-1BF3BA9C3ECA}" type="presOf" srcId="{421CED71-3014-4D45-92D4-FC0D4D4C11E9}" destId="{5B27C761-798C-4134-8461-D9490A67753E}" srcOrd="0" destOrd="0" presId="urn:microsoft.com/office/officeart/2005/8/layout/list1"/>
    <dgm:cxn modelId="{5D97DD1C-A437-4A0F-9B4E-03C8A002F411}" srcId="{0DECE414-00EB-4461-AC33-6490330197FD}" destId="{C622EA70-72D2-4617-A38C-89075C258267}" srcOrd="0" destOrd="0" parTransId="{B3527E04-0A0F-4357-BD03-6347BBF206D5}" sibTransId="{6970DA35-DAA8-4D7F-8B3B-0FE16EE97BCF}"/>
    <dgm:cxn modelId="{01F92237-55D2-4D3F-8F3D-F1C82264BE59}" type="presOf" srcId="{C622EA70-72D2-4617-A38C-89075C258267}" destId="{003AEDDA-1C03-43EC-9180-016660EE2BEA}" srcOrd="0" destOrd="0" presId="urn:microsoft.com/office/officeart/2005/8/layout/list1"/>
    <dgm:cxn modelId="{78771D86-3694-42B1-B672-5A94C0D6C2BF}" type="presOf" srcId="{0DECE414-00EB-4461-AC33-6490330197FD}" destId="{25B23A2F-77A9-44BD-A9C4-2271224BBC1C}" srcOrd="0" destOrd="0" presId="urn:microsoft.com/office/officeart/2005/8/layout/list1"/>
    <dgm:cxn modelId="{DE82ADA7-368F-4947-B702-C5FA5DB2A56E}" type="presOf" srcId="{C622EA70-72D2-4617-A38C-89075C258267}" destId="{35E448F0-5CDF-4976-B898-39AEB5D306B9}" srcOrd="1" destOrd="0" presId="urn:microsoft.com/office/officeart/2005/8/layout/list1"/>
    <dgm:cxn modelId="{789E2AEF-E0A6-4CC5-A7E7-64D2BFBEAEDF}" srcId="{C622EA70-72D2-4617-A38C-89075C258267}" destId="{421CED71-3014-4D45-92D4-FC0D4D4C11E9}" srcOrd="0" destOrd="0" parTransId="{600804F7-91E6-42D7-A362-5878605DDB39}" sibTransId="{F3CFDBA1-7663-4962-A55F-6AA2DFAF9D14}"/>
    <dgm:cxn modelId="{EAB4A4C5-CFBA-46B7-AE16-54A9CF2C575D}" type="presParOf" srcId="{25B23A2F-77A9-44BD-A9C4-2271224BBC1C}" destId="{BD818256-F511-4C3D-89C9-31A996BED95C}" srcOrd="0" destOrd="0" presId="urn:microsoft.com/office/officeart/2005/8/layout/list1"/>
    <dgm:cxn modelId="{B7FE14CA-8178-4D64-8635-2A3AD8F4509C}" type="presParOf" srcId="{BD818256-F511-4C3D-89C9-31A996BED95C}" destId="{003AEDDA-1C03-43EC-9180-016660EE2BEA}" srcOrd="0" destOrd="0" presId="urn:microsoft.com/office/officeart/2005/8/layout/list1"/>
    <dgm:cxn modelId="{3259DC8B-49F7-498D-B5AD-E240D03135B0}" type="presParOf" srcId="{BD818256-F511-4C3D-89C9-31A996BED95C}" destId="{35E448F0-5CDF-4976-B898-39AEB5D306B9}" srcOrd="1" destOrd="0" presId="urn:microsoft.com/office/officeart/2005/8/layout/list1"/>
    <dgm:cxn modelId="{964EB746-B0FF-42BD-8388-22690B28B2A0}" type="presParOf" srcId="{25B23A2F-77A9-44BD-A9C4-2271224BBC1C}" destId="{9B396F84-34A2-4E41-BF93-2E228E503E66}" srcOrd="1" destOrd="0" presId="urn:microsoft.com/office/officeart/2005/8/layout/list1"/>
    <dgm:cxn modelId="{204F851C-D1EF-4CDE-9DA4-6A5B2209429A}" type="presParOf" srcId="{25B23A2F-77A9-44BD-A9C4-2271224BBC1C}" destId="{5B27C761-798C-4134-8461-D9490A67753E}"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B588F87C-FF07-4CBE-BC5B-9AA3E80F8357}" type="doc">
      <dgm:prSet loTypeId="urn:microsoft.com/office/officeart/2005/8/layout/lProcess2" loCatId="list" qsTypeId="urn:microsoft.com/office/officeart/2005/8/quickstyle/3d6" qsCatId="3D" csTypeId="urn:microsoft.com/office/officeart/2005/8/colors/accent1_2" csCatId="accent1"/>
      <dgm:spPr/>
      <dgm:t>
        <a:bodyPr/>
        <a:lstStyle/>
        <a:p>
          <a:endParaRPr lang="en-US"/>
        </a:p>
      </dgm:t>
    </dgm:pt>
    <dgm:pt modelId="{5190F920-515C-445D-9871-7F6859C59AB4}">
      <dgm:prSet/>
      <dgm:spPr/>
      <dgm:t>
        <a:bodyPr/>
        <a:lstStyle/>
        <a:p>
          <a:pPr rtl="1"/>
          <a:r>
            <a:rPr lang="fa-IR" dirty="0">
              <a:cs typeface="B Titr" pitchFamily="2" charset="-78"/>
            </a:rPr>
            <a:t>مایرز توضیح می‌دهد:</a:t>
          </a:r>
          <a:endParaRPr lang="en-US" dirty="0">
            <a:cs typeface="B Titr" pitchFamily="2" charset="-78"/>
          </a:endParaRPr>
        </a:p>
      </dgm:t>
    </dgm:pt>
    <dgm:pt modelId="{73070712-2701-4E4F-979B-C7C1AB5EEBB2}" type="parTrans" cxnId="{8D45B1D5-9649-4B27-9199-9801DF796094}">
      <dgm:prSet/>
      <dgm:spPr/>
      <dgm:t>
        <a:bodyPr/>
        <a:lstStyle/>
        <a:p>
          <a:endParaRPr lang="en-US">
            <a:cs typeface="B Zar" pitchFamily="2" charset="-78"/>
          </a:endParaRPr>
        </a:p>
      </dgm:t>
    </dgm:pt>
    <dgm:pt modelId="{08BB53EF-F50C-4162-881B-F1E7E0598354}" type="sibTrans" cxnId="{8D45B1D5-9649-4B27-9199-9801DF796094}">
      <dgm:prSet/>
      <dgm:spPr/>
      <dgm:t>
        <a:bodyPr/>
        <a:lstStyle/>
        <a:p>
          <a:endParaRPr lang="en-US">
            <a:cs typeface="B Zar" pitchFamily="2" charset="-78"/>
          </a:endParaRPr>
        </a:p>
      </dgm:t>
    </dgm:pt>
    <dgm:pt modelId="{43389448-1A04-4A34-B820-305380AE0991}">
      <dgm:prSet/>
      <dgm:spPr/>
      <dgm:t>
        <a:bodyPr/>
        <a:lstStyle/>
        <a:p>
          <a:pPr algn="justLow" rtl="1"/>
          <a:r>
            <a:rPr lang="fa-IR" dirty="0">
              <a:cs typeface="B Zar" pitchFamily="2" charset="-78"/>
            </a:rPr>
            <a:t>در مدل دادوستد یک فرض اصلی وجود دارد مبنی بر این‌که همۀ نیروهای فعال در بازار دارای انتظارات همگون هستند و آن بدین معنی است که اولاً همۀ نیروهای فعال دارای اطلاعات همانند می‌باشند و ثانیاً هر تغییری در سود عملیاتی جنبۀ کاملاً تصادفی دارد. </a:t>
          </a:r>
          <a:endParaRPr lang="en-US" dirty="0">
            <a:cs typeface="B Zar" pitchFamily="2" charset="-78"/>
          </a:endParaRPr>
        </a:p>
      </dgm:t>
    </dgm:pt>
    <dgm:pt modelId="{35BA6E00-280F-491C-AFDC-17567409A330}" type="parTrans" cxnId="{CE81BDB9-02B9-4BD2-9614-3066F3F5DE30}">
      <dgm:prSet/>
      <dgm:spPr/>
      <dgm:t>
        <a:bodyPr/>
        <a:lstStyle/>
        <a:p>
          <a:endParaRPr lang="en-US">
            <a:cs typeface="B Zar" pitchFamily="2" charset="-78"/>
          </a:endParaRPr>
        </a:p>
      </dgm:t>
    </dgm:pt>
    <dgm:pt modelId="{BBC4FEB2-EE56-4ACD-8520-DE7112D97C9B}" type="sibTrans" cxnId="{CE81BDB9-02B9-4BD2-9614-3066F3F5DE30}">
      <dgm:prSet/>
      <dgm:spPr/>
      <dgm:t>
        <a:bodyPr/>
        <a:lstStyle/>
        <a:p>
          <a:endParaRPr lang="en-US">
            <a:cs typeface="B Zar" pitchFamily="2" charset="-78"/>
          </a:endParaRPr>
        </a:p>
      </dgm:t>
    </dgm:pt>
    <dgm:pt modelId="{677C1BF2-5C5B-4A0E-BD25-F2F2AC2B361B}" type="pres">
      <dgm:prSet presAssocID="{B588F87C-FF07-4CBE-BC5B-9AA3E80F8357}" presName="theList" presStyleCnt="0">
        <dgm:presLayoutVars>
          <dgm:dir/>
          <dgm:animLvl val="lvl"/>
          <dgm:resizeHandles val="exact"/>
        </dgm:presLayoutVars>
      </dgm:prSet>
      <dgm:spPr/>
    </dgm:pt>
    <dgm:pt modelId="{A481B5B1-9F89-434B-BA4E-50F86A60631D}" type="pres">
      <dgm:prSet presAssocID="{5190F920-515C-445D-9871-7F6859C59AB4}" presName="compNode" presStyleCnt="0"/>
      <dgm:spPr/>
    </dgm:pt>
    <dgm:pt modelId="{B53C51C0-3CB6-4463-8EC0-99132CF5FB04}" type="pres">
      <dgm:prSet presAssocID="{5190F920-515C-445D-9871-7F6859C59AB4}" presName="aNode" presStyleLbl="bgShp" presStyleIdx="0" presStyleCnt="1"/>
      <dgm:spPr/>
    </dgm:pt>
    <dgm:pt modelId="{128F1088-E5C7-4E45-8C01-F08626EE2700}" type="pres">
      <dgm:prSet presAssocID="{5190F920-515C-445D-9871-7F6859C59AB4}" presName="textNode" presStyleLbl="bgShp" presStyleIdx="0" presStyleCnt="1"/>
      <dgm:spPr/>
    </dgm:pt>
    <dgm:pt modelId="{0AF1796F-3C16-4231-957D-FD8263D56F34}" type="pres">
      <dgm:prSet presAssocID="{5190F920-515C-445D-9871-7F6859C59AB4}" presName="compChildNode" presStyleCnt="0"/>
      <dgm:spPr/>
    </dgm:pt>
    <dgm:pt modelId="{50773C01-172E-4861-AF32-44CC5ACBBE30}" type="pres">
      <dgm:prSet presAssocID="{5190F920-515C-445D-9871-7F6859C59AB4}" presName="theInnerList" presStyleCnt="0"/>
      <dgm:spPr/>
    </dgm:pt>
    <dgm:pt modelId="{4B66B2B3-2980-4108-9E46-8160F6E8F725}" type="pres">
      <dgm:prSet presAssocID="{43389448-1A04-4A34-B820-305380AE0991}" presName="childNode" presStyleLbl="node1" presStyleIdx="0" presStyleCnt="1">
        <dgm:presLayoutVars>
          <dgm:bulletEnabled val="1"/>
        </dgm:presLayoutVars>
      </dgm:prSet>
      <dgm:spPr/>
    </dgm:pt>
  </dgm:ptLst>
  <dgm:cxnLst>
    <dgm:cxn modelId="{BA78F622-836C-4C11-B45E-0A8C9F6408EE}" type="presOf" srcId="{5190F920-515C-445D-9871-7F6859C59AB4}" destId="{B53C51C0-3CB6-4463-8EC0-99132CF5FB04}" srcOrd="0" destOrd="0" presId="urn:microsoft.com/office/officeart/2005/8/layout/lProcess2"/>
    <dgm:cxn modelId="{7D28E188-191C-4304-95F5-A0AB20E149B3}" type="presOf" srcId="{5190F920-515C-445D-9871-7F6859C59AB4}" destId="{128F1088-E5C7-4E45-8C01-F08626EE2700}" srcOrd="1" destOrd="0" presId="urn:microsoft.com/office/officeart/2005/8/layout/lProcess2"/>
    <dgm:cxn modelId="{CE81BDB9-02B9-4BD2-9614-3066F3F5DE30}" srcId="{5190F920-515C-445D-9871-7F6859C59AB4}" destId="{43389448-1A04-4A34-B820-305380AE0991}" srcOrd="0" destOrd="0" parTransId="{35BA6E00-280F-491C-AFDC-17567409A330}" sibTransId="{BBC4FEB2-EE56-4ACD-8520-DE7112D97C9B}"/>
    <dgm:cxn modelId="{02E539CA-E45D-4808-88EA-A5D64D130BD6}" type="presOf" srcId="{B588F87C-FF07-4CBE-BC5B-9AA3E80F8357}" destId="{677C1BF2-5C5B-4A0E-BD25-F2F2AC2B361B}" srcOrd="0" destOrd="0" presId="urn:microsoft.com/office/officeart/2005/8/layout/lProcess2"/>
    <dgm:cxn modelId="{8D45B1D5-9649-4B27-9199-9801DF796094}" srcId="{B588F87C-FF07-4CBE-BC5B-9AA3E80F8357}" destId="{5190F920-515C-445D-9871-7F6859C59AB4}" srcOrd="0" destOrd="0" parTransId="{73070712-2701-4E4F-979B-C7C1AB5EEBB2}" sibTransId="{08BB53EF-F50C-4162-881B-F1E7E0598354}"/>
    <dgm:cxn modelId="{D1B3BADA-633D-4E80-9511-6210F7DF0F60}" type="presOf" srcId="{43389448-1A04-4A34-B820-305380AE0991}" destId="{4B66B2B3-2980-4108-9E46-8160F6E8F725}" srcOrd="0" destOrd="0" presId="urn:microsoft.com/office/officeart/2005/8/layout/lProcess2"/>
    <dgm:cxn modelId="{E921B1F8-8F9B-49E0-86C3-AA6FBF9ED8AD}" type="presParOf" srcId="{677C1BF2-5C5B-4A0E-BD25-F2F2AC2B361B}" destId="{A481B5B1-9F89-434B-BA4E-50F86A60631D}" srcOrd="0" destOrd="0" presId="urn:microsoft.com/office/officeart/2005/8/layout/lProcess2"/>
    <dgm:cxn modelId="{F501A31D-D27C-40B1-824E-BFA38ABB4012}" type="presParOf" srcId="{A481B5B1-9F89-434B-BA4E-50F86A60631D}" destId="{B53C51C0-3CB6-4463-8EC0-99132CF5FB04}" srcOrd="0" destOrd="0" presId="urn:microsoft.com/office/officeart/2005/8/layout/lProcess2"/>
    <dgm:cxn modelId="{EAA905C8-BA33-41BE-8631-BDDDA1995183}" type="presParOf" srcId="{A481B5B1-9F89-434B-BA4E-50F86A60631D}" destId="{128F1088-E5C7-4E45-8C01-F08626EE2700}" srcOrd="1" destOrd="0" presId="urn:microsoft.com/office/officeart/2005/8/layout/lProcess2"/>
    <dgm:cxn modelId="{B32B2210-6CB3-4E38-B634-DF157A78B74C}" type="presParOf" srcId="{A481B5B1-9F89-434B-BA4E-50F86A60631D}" destId="{0AF1796F-3C16-4231-957D-FD8263D56F34}" srcOrd="2" destOrd="0" presId="urn:microsoft.com/office/officeart/2005/8/layout/lProcess2"/>
    <dgm:cxn modelId="{BF6E0536-7DEC-4CA8-96F3-6C9E220B2AD8}" type="presParOf" srcId="{0AF1796F-3C16-4231-957D-FD8263D56F34}" destId="{50773C01-172E-4861-AF32-44CC5ACBBE30}" srcOrd="0" destOrd="0" presId="urn:microsoft.com/office/officeart/2005/8/layout/lProcess2"/>
    <dgm:cxn modelId="{5AB78BB8-6B4F-4685-AB1F-0522D1110529}" type="presParOf" srcId="{50773C01-172E-4861-AF32-44CC5ACBBE30}" destId="{4B66B2B3-2980-4108-9E46-8160F6E8F725}"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8CB59E9E-F53E-4CD0-B6E3-5F5D713BD4BA}" type="doc">
      <dgm:prSet loTypeId="urn:microsoft.com/office/officeart/2005/8/layout/lProcess2" loCatId="list" qsTypeId="urn:microsoft.com/office/officeart/2005/8/quickstyle/3d6" qsCatId="3D" csTypeId="urn:microsoft.com/office/officeart/2005/8/colors/accent1_2" csCatId="accent1"/>
      <dgm:spPr/>
      <dgm:t>
        <a:bodyPr/>
        <a:lstStyle/>
        <a:p>
          <a:endParaRPr lang="en-US"/>
        </a:p>
      </dgm:t>
    </dgm:pt>
    <dgm:pt modelId="{A63AFBAE-BDC8-4BDD-89DE-040EA02BA864}">
      <dgm:prSet/>
      <dgm:spPr/>
      <dgm:t>
        <a:bodyPr/>
        <a:lstStyle/>
        <a:p>
          <a:pPr rtl="1"/>
          <a:r>
            <a:rPr lang="fa-IR" dirty="0">
              <a:cs typeface="B Titr" pitchFamily="2" charset="-78"/>
            </a:rPr>
            <a:t>مایرز توضیح می‌دهد:</a:t>
          </a:r>
          <a:endParaRPr lang="en-US" dirty="0">
            <a:cs typeface="B Titr" pitchFamily="2" charset="-78"/>
          </a:endParaRPr>
        </a:p>
      </dgm:t>
    </dgm:pt>
    <dgm:pt modelId="{208D5319-8ED5-4C19-8E34-14D975C9B9E4}" type="parTrans" cxnId="{69D3353B-1639-42A8-A2A3-E899B95DC773}">
      <dgm:prSet/>
      <dgm:spPr/>
      <dgm:t>
        <a:bodyPr/>
        <a:lstStyle/>
        <a:p>
          <a:endParaRPr lang="en-US"/>
        </a:p>
      </dgm:t>
    </dgm:pt>
    <dgm:pt modelId="{20B94C3B-757D-4AFF-9570-68546AEF57CC}" type="sibTrans" cxnId="{69D3353B-1639-42A8-A2A3-E899B95DC773}">
      <dgm:prSet/>
      <dgm:spPr/>
      <dgm:t>
        <a:bodyPr/>
        <a:lstStyle/>
        <a:p>
          <a:endParaRPr lang="en-US"/>
        </a:p>
      </dgm:t>
    </dgm:pt>
    <dgm:pt modelId="{341519FF-874E-4CD6-BE6D-8941E4F24F06}">
      <dgm:prSet/>
      <dgm:spPr/>
      <dgm:t>
        <a:bodyPr/>
        <a:lstStyle/>
        <a:p>
          <a:pPr algn="justLow" rtl="1"/>
          <a:r>
            <a:rPr lang="fa-IR" dirty="0">
              <a:cs typeface="B Zar" pitchFamily="2" charset="-78"/>
            </a:rPr>
            <a:t>در دنیای واقعی تقارن اطلاعات وجود ندارد. این عدم‌تقاررن اطلاعات باعث می‌شود روش‌های تأمین مالی پیام‌های خاصی را به بازار مخابره کند. تأمین مالی از طریق انتشار سهام به بازار این پیام را مخابره می‌کند که ارزش شرکت بیش از میزان واقعی است. بنابراین، به محض انتشار خبر انتشار سهام، ارزش سهام شرکت در بازار کاهش می‌یابد.</a:t>
          </a:r>
          <a:endParaRPr lang="en-US" dirty="0">
            <a:cs typeface="B Zar" pitchFamily="2" charset="-78"/>
          </a:endParaRPr>
        </a:p>
      </dgm:t>
    </dgm:pt>
    <dgm:pt modelId="{3A2E8159-875C-4602-9789-AEC5312728F5}" type="parTrans" cxnId="{A1D4623F-078A-4B4F-963D-1A4AEB80B54C}">
      <dgm:prSet/>
      <dgm:spPr/>
      <dgm:t>
        <a:bodyPr/>
        <a:lstStyle/>
        <a:p>
          <a:endParaRPr lang="en-US"/>
        </a:p>
      </dgm:t>
    </dgm:pt>
    <dgm:pt modelId="{22805BB1-665B-4322-8FFE-500C98953E2D}" type="sibTrans" cxnId="{A1D4623F-078A-4B4F-963D-1A4AEB80B54C}">
      <dgm:prSet/>
      <dgm:spPr/>
      <dgm:t>
        <a:bodyPr/>
        <a:lstStyle/>
        <a:p>
          <a:endParaRPr lang="en-US"/>
        </a:p>
      </dgm:t>
    </dgm:pt>
    <dgm:pt modelId="{F626EB2A-3F57-471E-A57A-40FCF5EA53A6}" type="pres">
      <dgm:prSet presAssocID="{8CB59E9E-F53E-4CD0-B6E3-5F5D713BD4BA}" presName="theList" presStyleCnt="0">
        <dgm:presLayoutVars>
          <dgm:dir/>
          <dgm:animLvl val="lvl"/>
          <dgm:resizeHandles val="exact"/>
        </dgm:presLayoutVars>
      </dgm:prSet>
      <dgm:spPr/>
    </dgm:pt>
    <dgm:pt modelId="{FEC9C173-2ADE-4002-ADDF-29C33019CC63}" type="pres">
      <dgm:prSet presAssocID="{A63AFBAE-BDC8-4BDD-89DE-040EA02BA864}" presName="compNode" presStyleCnt="0"/>
      <dgm:spPr/>
    </dgm:pt>
    <dgm:pt modelId="{F1FF0C99-94F2-4E81-B551-09D97543CD09}" type="pres">
      <dgm:prSet presAssocID="{A63AFBAE-BDC8-4BDD-89DE-040EA02BA864}" presName="aNode" presStyleLbl="bgShp" presStyleIdx="0" presStyleCnt="1"/>
      <dgm:spPr/>
    </dgm:pt>
    <dgm:pt modelId="{8118A8CE-B3D6-45FA-8D89-94FB794B95BF}" type="pres">
      <dgm:prSet presAssocID="{A63AFBAE-BDC8-4BDD-89DE-040EA02BA864}" presName="textNode" presStyleLbl="bgShp" presStyleIdx="0" presStyleCnt="1"/>
      <dgm:spPr/>
    </dgm:pt>
    <dgm:pt modelId="{07296DA9-708D-42FD-A8F7-8699240A433A}" type="pres">
      <dgm:prSet presAssocID="{A63AFBAE-BDC8-4BDD-89DE-040EA02BA864}" presName="compChildNode" presStyleCnt="0"/>
      <dgm:spPr/>
    </dgm:pt>
    <dgm:pt modelId="{FE22E198-C20F-4553-B6CF-9E9EF74B0B55}" type="pres">
      <dgm:prSet presAssocID="{A63AFBAE-BDC8-4BDD-89DE-040EA02BA864}" presName="theInnerList" presStyleCnt="0"/>
      <dgm:spPr/>
    </dgm:pt>
    <dgm:pt modelId="{17042C5D-0204-49F7-B3C7-AD25E36D4963}" type="pres">
      <dgm:prSet presAssocID="{341519FF-874E-4CD6-BE6D-8941E4F24F06}" presName="childNode" presStyleLbl="node1" presStyleIdx="0" presStyleCnt="1">
        <dgm:presLayoutVars>
          <dgm:bulletEnabled val="1"/>
        </dgm:presLayoutVars>
      </dgm:prSet>
      <dgm:spPr/>
    </dgm:pt>
  </dgm:ptLst>
  <dgm:cxnLst>
    <dgm:cxn modelId="{A7CD8622-0F35-4F3D-B15B-A2520FB89C9B}" type="presOf" srcId="{A63AFBAE-BDC8-4BDD-89DE-040EA02BA864}" destId="{8118A8CE-B3D6-45FA-8D89-94FB794B95BF}" srcOrd="1" destOrd="0" presId="urn:microsoft.com/office/officeart/2005/8/layout/lProcess2"/>
    <dgm:cxn modelId="{69D3353B-1639-42A8-A2A3-E899B95DC773}" srcId="{8CB59E9E-F53E-4CD0-B6E3-5F5D713BD4BA}" destId="{A63AFBAE-BDC8-4BDD-89DE-040EA02BA864}" srcOrd="0" destOrd="0" parTransId="{208D5319-8ED5-4C19-8E34-14D975C9B9E4}" sibTransId="{20B94C3B-757D-4AFF-9570-68546AEF57CC}"/>
    <dgm:cxn modelId="{A1D4623F-078A-4B4F-963D-1A4AEB80B54C}" srcId="{A63AFBAE-BDC8-4BDD-89DE-040EA02BA864}" destId="{341519FF-874E-4CD6-BE6D-8941E4F24F06}" srcOrd="0" destOrd="0" parTransId="{3A2E8159-875C-4602-9789-AEC5312728F5}" sibTransId="{22805BB1-665B-4322-8FFE-500C98953E2D}"/>
    <dgm:cxn modelId="{FDF954A5-6ABA-426A-B955-9C805F114AC5}" type="presOf" srcId="{8CB59E9E-F53E-4CD0-B6E3-5F5D713BD4BA}" destId="{F626EB2A-3F57-471E-A57A-40FCF5EA53A6}" srcOrd="0" destOrd="0" presId="urn:microsoft.com/office/officeart/2005/8/layout/lProcess2"/>
    <dgm:cxn modelId="{227490D5-499D-446B-951C-C9BB5625882A}" type="presOf" srcId="{341519FF-874E-4CD6-BE6D-8941E4F24F06}" destId="{17042C5D-0204-49F7-B3C7-AD25E36D4963}" srcOrd="0" destOrd="0" presId="urn:microsoft.com/office/officeart/2005/8/layout/lProcess2"/>
    <dgm:cxn modelId="{7F0FCCDE-0CE5-4D47-84EE-37DA950567F0}" type="presOf" srcId="{A63AFBAE-BDC8-4BDD-89DE-040EA02BA864}" destId="{F1FF0C99-94F2-4E81-B551-09D97543CD09}" srcOrd="0" destOrd="0" presId="urn:microsoft.com/office/officeart/2005/8/layout/lProcess2"/>
    <dgm:cxn modelId="{4ED8D4D8-CABE-4ACF-B731-1D72957E235A}" type="presParOf" srcId="{F626EB2A-3F57-471E-A57A-40FCF5EA53A6}" destId="{FEC9C173-2ADE-4002-ADDF-29C33019CC63}" srcOrd="0" destOrd="0" presId="urn:microsoft.com/office/officeart/2005/8/layout/lProcess2"/>
    <dgm:cxn modelId="{EE140165-2F0B-4614-B549-853B877C887B}" type="presParOf" srcId="{FEC9C173-2ADE-4002-ADDF-29C33019CC63}" destId="{F1FF0C99-94F2-4E81-B551-09D97543CD09}" srcOrd="0" destOrd="0" presId="urn:microsoft.com/office/officeart/2005/8/layout/lProcess2"/>
    <dgm:cxn modelId="{B3982567-0FD8-4987-A2CC-8465D5127AC3}" type="presParOf" srcId="{FEC9C173-2ADE-4002-ADDF-29C33019CC63}" destId="{8118A8CE-B3D6-45FA-8D89-94FB794B95BF}" srcOrd="1" destOrd="0" presId="urn:microsoft.com/office/officeart/2005/8/layout/lProcess2"/>
    <dgm:cxn modelId="{D45D0FB2-3376-4CC3-8169-738B4FA57203}" type="presParOf" srcId="{FEC9C173-2ADE-4002-ADDF-29C33019CC63}" destId="{07296DA9-708D-42FD-A8F7-8699240A433A}" srcOrd="2" destOrd="0" presId="urn:microsoft.com/office/officeart/2005/8/layout/lProcess2"/>
    <dgm:cxn modelId="{332C8B25-7609-4F79-8A5D-0E53CA52234C}" type="presParOf" srcId="{07296DA9-708D-42FD-A8F7-8699240A433A}" destId="{FE22E198-C20F-4553-B6CF-9E9EF74B0B55}" srcOrd="0" destOrd="0" presId="urn:microsoft.com/office/officeart/2005/8/layout/lProcess2"/>
    <dgm:cxn modelId="{65743402-1D0F-481C-847F-12433178C0B7}" type="presParOf" srcId="{FE22E198-C20F-4553-B6CF-9E9EF74B0B55}" destId="{17042C5D-0204-49F7-B3C7-AD25E36D4963}"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F6779D-BB45-477B-A0B4-4558646848E3}" type="doc">
      <dgm:prSet loTypeId="urn:microsoft.com/office/officeart/2005/8/layout/equation2" loCatId="relationship" qsTypeId="urn:microsoft.com/office/officeart/2005/8/quickstyle/3d1" qsCatId="3D" csTypeId="urn:microsoft.com/office/officeart/2005/8/colors/accent0_3" csCatId="mainScheme"/>
      <dgm:spPr/>
      <dgm:t>
        <a:bodyPr/>
        <a:lstStyle/>
        <a:p>
          <a:endParaRPr lang="en-US"/>
        </a:p>
      </dgm:t>
    </dgm:pt>
    <dgm:pt modelId="{7938DA31-5544-4F78-BAA9-2BBBE2380769}">
      <dgm:prSet/>
      <dgm:spPr/>
      <dgm:t>
        <a:bodyPr/>
        <a:lstStyle/>
        <a:p>
          <a:pPr rtl="1"/>
          <a:r>
            <a:rPr lang="fa-IR" dirty="0">
              <a:cs typeface="B Zar" pitchFamily="2" charset="-78"/>
            </a:rPr>
            <a:t>نرخ بازدۀ بدون ریسک</a:t>
          </a:r>
          <a:endParaRPr lang="en-US" dirty="0">
            <a:cs typeface="B Zar" pitchFamily="2" charset="-78"/>
          </a:endParaRPr>
        </a:p>
      </dgm:t>
    </dgm:pt>
    <dgm:pt modelId="{2A99C877-5B30-4D5C-9B78-033CC4256AE4}" type="parTrans" cxnId="{076181F5-DD01-4701-9752-7C203DDBA90D}">
      <dgm:prSet/>
      <dgm:spPr/>
      <dgm:t>
        <a:bodyPr/>
        <a:lstStyle/>
        <a:p>
          <a:endParaRPr lang="en-US">
            <a:cs typeface="B Zar" pitchFamily="2" charset="-78"/>
          </a:endParaRPr>
        </a:p>
      </dgm:t>
    </dgm:pt>
    <dgm:pt modelId="{B6A80A61-6FEA-4885-8102-044E374CBC0A}" type="sibTrans" cxnId="{076181F5-DD01-4701-9752-7C203DDBA90D}">
      <dgm:prSet/>
      <dgm:spPr/>
      <dgm:t>
        <a:bodyPr/>
        <a:lstStyle/>
        <a:p>
          <a:endParaRPr lang="en-US">
            <a:cs typeface="B Zar" pitchFamily="2" charset="-78"/>
          </a:endParaRPr>
        </a:p>
      </dgm:t>
    </dgm:pt>
    <dgm:pt modelId="{3744E470-3859-4C6D-B473-5439FAEFA8C6}">
      <dgm:prSet/>
      <dgm:spPr/>
      <dgm:t>
        <a:bodyPr/>
        <a:lstStyle/>
        <a:p>
          <a:pPr rtl="1"/>
          <a:r>
            <a:rPr lang="fa-IR" dirty="0">
              <a:cs typeface="B Zar" pitchFamily="2" charset="-78"/>
            </a:rPr>
            <a:t>صرف ریسک</a:t>
          </a:r>
          <a:endParaRPr lang="en-US" dirty="0">
            <a:cs typeface="B Zar" pitchFamily="2" charset="-78"/>
          </a:endParaRPr>
        </a:p>
      </dgm:t>
    </dgm:pt>
    <dgm:pt modelId="{1DCC3932-7262-42F6-9A7C-DB0079BDFFFC}" type="parTrans" cxnId="{A7CEAA55-93A2-4D33-B61B-FE2F95B9C585}">
      <dgm:prSet/>
      <dgm:spPr/>
      <dgm:t>
        <a:bodyPr/>
        <a:lstStyle/>
        <a:p>
          <a:endParaRPr lang="en-US">
            <a:cs typeface="B Zar" pitchFamily="2" charset="-78"/>
          </a:endParaRPr>
        </a:p>
      </dgm:t>
    </dgm:pt>
    <dgm:pt modelId="{2DC10C59-95AC-4047-8951-C0E662C000FE}" type="sibTrans" cxnId="{A7CEAA55-93A2-4D33-B61B-FE2F95B9C585}">
      <dgm:prSet/>
      <dgm:spPr/>
      <dgm:t>
        <a:bodyPr/>
        <a:lstStyle/>
        <a:p>
          <a:endParaRPr lang="en-US">
            <a:cs typeface="B Zar" pitchFamily="2" charset="-78"/>
          </a:endParaRPr>
        </a:p>
      </dgm:t>
    </dgm:pt>
    <dgm:pt modelId="{E4A9F6C3-723C-4B11-B2B5-C968BC130FFA}">
      <dgm:prSet/>
      <dgm:spPr/>
      <dgm:t>
        <a:bodyPr/>
        <a:lstStyle/>
        <a:p>
          <a:pPr rtl="1"/>
          <a:r>
            <a:rPr lang="fa-IR" dirty="0">
              <a:cs typeface="B Zar" pitchFamily="2" charset="-78"/>
            </a:rPr>
            <a:t>هزینۀ سرمایه</a:t>
          </a:r>
        </a:p>
      </dgm:t>
    </dgm:pt>
    <dgm:pt modelId="{59AF93D4-A868-4788-8936-331E48B4F71A}" type="parTrans" cxnId="{44BA2BF4-C605-4F07-8C2F-C968FEFCDDD0}">
      <dgm:prSet/>
      <dgm:spPr/>
      <dgm:t>
        <a:bodyPr/>
        <a:lstStyle/>
        <a:p>
          <a:endParaRPr lang="en-US">
            <a:cs typeface="B Zar" pitchFamily="2" charset="-78"/>
          </a:endParaRPr>
        </a:p>
      </dgm:t>
    </dgm:pt>
    <dgm:pt modelId="{E88AA081-78F6-416D-B81F-C85D4FFE5726}" type="sibTrans" cxnId="{44BA2BF4-C605-4F07-8C2F-C968FEFCDDD0}">
      <dgm:prSet/>
      <dgm:spPr/>
      <dgm:t>
        <a:bodyPr/>
        <a:lstStyle/>
        <a:p>
          <a:endParaRPr lang="en-US">
            <a:cs typeface="B Zar" pitchFamily="2" charset="-78"/>
          </a:endParaRPr>
        </a:p>
      </dgm:t>
    </dgm:pt>
    <dgm:pt modelId="{716AFEC2-4575-4120-A175-C68605920A57}" type="pres">
      <dgm:prSet presAssocID="{C0F6779D-BB45-477B-A0B4-4558646848E3}" presName="Name0" presStyleCnt="0">
        <dgm:presLayoutVars>
          <dgm:dir/>
          <dgm:resizeHandles val="exact"/>
        </dgm:presLayoutVars>
      </dgm:prSet>
      <dgm:spPr/>
    </dgm:pt>
    <dgm:pt modelId="{4B4C081C-EACA-4E96-9E6D-0ED8D5012AE0}" type="pres">
      <dgm:prSet presAssocID="{C0F6779D-BB45-477B-A0B4-4558646848E3}" presName="vNodes" presStyleCnt="0"/>
      <dgm:spPr/>
    </dgm:pt>
    <dgm:pt modelId="{682A7CE8-CD05-494E-A7B0-5DA5E6E64CCF}" type="pres">
      <dgm:prSet presAssocID="{7938DA31-5544-4F78-BAA9-2BBBE2380769}" presName="node" presStyleLbl="node1" presStyleIdx="0" presStyleCnt="3">
        <dgm:presLayoutVars>
          <dgm:bulletEnabled val="1"/>
        </dgm:presLayoutVars>
      </dgm:prSet>
      <dgm:spPr/>
    </dgm:pt>
    <dgm:pt modelId="{B791B210-12D5-4BF7-AA1A-5B39485F9C6E}" type="pres">
      <dgm:prSet presAssocID="{B6A80A61-6FEA-4885-8102-044E374CBC0A}" presName="spacerT" presStyleCnt="0"/>
      <dgm:spPr/>
    </dgm:pt>
    <dgm:pt modelId="{E5133AA0-3BE8-4622-AB78-F95E9EEEE1A9}" type="pres">
      <dgm:prSet presAssocID="{B6A80A61-6FEA-4885-8102-044E374CBC0A}" presName="sibTrans" presStyleLbl="sibTrans2D1" presStyleIdx="0" presStyleCnt="2"/>
      <dgm:spPr/>
    </dgm:pt>
    <dgm:pt modelId="{93DAC4EE-D8A2-4F2E-A693-E95E07850168}" type="pres">
      <dgm:prSet presAssocID="{B6A80A61-6FEA-4885-8102-044E374CBC0A}" presName="spacerB" presStyleCnt="0"/>
      <dgm:spPr/>
    </dgm:pt>
    <dgm:pt modelId="{2041EC2A-9B70-4ED9-BE2B-72A2DA322DC3}" type="pres">
      <dgm:prSet presAssocID="{3744E470-3859-4C6D-B473-5439FAEFA8C6}" presName="node" presStyleLbl="node1" presStyleIdx="1" presStyleCnt="3">
        <dgm:presLayoutVars>
          <dgm:bulletEnabled val="1"/>
        </dgm:presLayoutVars>
      </dgm:prSet>
      <dgm:spPr/>
    </dgm:pt>
    <dgm:pt modelId="{18BE4EEE-3AB4-4A9A-8757-F926913AD27D}" type="pres">
      <dgm:prSet presAssocID="{C0F6779D-BB45-477B-A0B4-4558646848E3}" presName="sibTransLast" presStyleLbl="sibTrans2D1" presStyleIdx="1" presStyleCnt="2"/>
      <dgm:spPr/>
    </dgm:pt>
    <dgm:pt modelId="{37FD61E7-5660-4393-AEB5-D184846CDE0C}" type="pres">
      <dgm:prSet presAssocID="{C0F6779D-BB45-477B-A0B4-4558646848E3}" presName="connectorText" presStyleLbl="sibTrans2D1" presStyleIdx="1" presStyleCnt="2"/>
      <dgm:spPr/>
    </dgm:pt>
    <dgm:pt modelId="{184B9457-C49F-4766-825F-A1858C292359}" type="pres">
      <dgm:prSet presAssocID="{C0F6779D-BB45-477B-A0B4-4558646848E3}" presName="lastNode" presStyleLbl="node1" presStyleIdx="2" presStyleCnt="3">
        <dgm:presLayoutVars>
          <dgm:bulletEnabled val="1"/>
        </dgm:presLayoutVars>
      </dgm:prSet>
      <dgm:spPr/>
    </dgm:pt>
  </dgm:ptLst>
  <dgm:cxnLst>
    <dgm:cxn modelId="{A0A81B05-D13F-41E6-BD48-CAFABC945A17}" type="presOf" srcId="{B6A80A61-6FEA-4885-8102-044E374CBC0A}" destId="{E5133AA0-3BE8-4622-AB78-F95E9EEEE1A9}" srcOrd="0" destOrd="0" presId="urn:microsoft.com/office/officeart/2005/8/layout/equation2"/>
    <dgm:cxn modelId="{62A5C505-D6A9-49DD-AA8C-4E0F1E6EB1B8}" type="presOf" srcId="{C0F6779D-BB45-477B-A0B4-4558646848E3}" destId="{716AFEC2-4575-4120-A175-C68605920A57}" srcOrd="0" destOrd="0" presId="urn:microsoft.com/office/officeart/2005/8/layout/equation2"/>
    <dgm:cxn modelId="{5EB82508-648E-49BE-8C5A-A59A9C879ED7}" type="presOf" srcId="{2DC10C59-95AC-4047-8951-C0E662C000FE}" destId="{18BE4EEE-3AB4-4A9A-8757-F926913AD27D}" srcOrd="0" destOrd="0" presId="urn:microsoft.com/office/officeart/2005/8/layout/equation2"/>
    <dgm:cxn modelId="{07A9C433-5D85-4D13-AE72-B06D7346E871}" type="presOf" srcId="{7938DA31-5544-4F78-BAA9-2BBBE2380769}" destId="{682A7CE8-CD05-494E-A7B0-5DA5E6E64CCF}" srcOrd="0" destOrd="0" presId="urn:microsoft.com/office/officeart/2005/8/layout/equation2"/>
    <dgm:cxn modelId="{A7CEAA55-93A2-4D33-B61B-FE2F95B9C585}" srcId="{C0F6779D-BB45-477B-A0B4-4558646848E3}" destId="{3744E470-3859-4C6D-B473-5439FAEFA8C6}" srcOrd="1" destOrd="0" parTransId="{1DCC3932-7262-42F6-9A7C-DB0079BDFFFC}" sibTransId="{2DC10C59-95AC-4047-8951-C0E662C000FE}"/>
    <dgm:cxn modelId="{BD32756B-B20A-44B8-8CA7-6BAF095CA863}" type="presOf" srcId="{3744E470-3859-4C6D-B473-5439FAEFA8C6}" destId="{2041EC2A-9B70-4ED9-BE2B-72A2DA322DC3}" srcOrd="0" destOrd="0" presId="urn:microsoft.com/office/officeart/2005/8/layout/equation2"/>
    <dgm:cxn modelId="{39C166BC-1E65-4E98-B5FA-96ADE24AAEF3}" type="presOf" srcId="{2DC10C59-95AC-4047-8951-C0E662C000FE}" destId="{37FD61E7-5660-4393-AEB5-D184846CDE0C}" srcOrd="1" destOrd="0" presId="urn:microsoft.com/office/officeart/2005/8/layout/equation2"/>
    <dgm:cxn modelId="{EF9F2BCA-9884-44E3-B8B3-9709EF7093A7}" type="presOf" srcId="{E4A9F6C3-723C-4B11-B2B5-C968BC130FFA}" destId="{184B9457-C49F-4766-825F-A1858C292359}" srcOrd="0" destOrd="0" presId="urn:microsoft.com/office/officeart/2005/8/layout/equation2"/>
    <dgm:cxn modelId="{44BA2BF4-C605-4F07-8C2F-C968FEFCDDD0}" srcId="{C0F6779D-BB45-477B-A0B4-4558646848E3}" destId="{E4A9F6C3-723C-4B11-B2B5-C968BC130FFA}" srcOrd="2" destOrd="0" parTransId="{59AF93D4-A868-4788-8936-331E48B4F71A}" sibTransId="{E88AA081-78F6-416D-B81F-C85D4FFE5726}"/>
    <dgm:cxn modelId="{076181F5-DD01-4701-9752-7C203DDBA90D}" srcId="{C0F6779D-BB45-477B-A0B4-4558646848E3}" destId="{7938DA31-5544-4F78-BAA9-2BBBE2380769}" srcOrd="0" destOrd="0" parTransId="{2A99C877-5B30-4D5C-9B78-033CC4256AE4}" sibTransId="{B6A80A61-6FEA-4885-8102-044E374CBC0A}"/>
    <dgm:cxn modelId="{139A983C-247B-4F36-9FC3-0DDBE6F1920C}" type="presParOf" srcId="{716AFEC2-4575-4120-A175-C68605920A57}" destId="{4B4C081C-EACA-4E96-9E6D-0ED8D5012AE0}" srcOrd="0" destOrd="0" presId="urn:microsoft.com/office/officeart/2005/8/layout/equation2"/>
    <dgm:cxn modelId="{273C4B60-571F-471D-B063-EFC808AE6664}" type="presParOf" srcId="{4B4C081C-EACA-4E96-9E6D-0ED8D5012AE0}" destId="{682A7CE8-CD05-494E-A7B0-5DA5E6E64CCF}" srcOrd="0" destOrd="0" presId="urn:microsoft.com/office/officeart/2005/8/layout/equation2"/>
    <dgm:cxn modelId="{03EDF522-4213-4800-8CCD-21234A253AC1}" type="presParOf" srcId="{4B4C081C-EACA-4E96-9E6D-0ED8D5012AE0}" destId="{B791B210-12D5-4BF7-AA1A-5B39485F9C6E}" srcOrd="1" destOrd="0" presId="urn:microsoft.com/office/officeart/2005/8/layout/equation2"/>
    <dgm:cxn modelId="{6C3604EE-C58E-40FD-9012-A4D128161536}" type="presParOf" srcId="{4B4C081C-EACA-4E96-9E6D-0ED8D5012AE0}" destId="{E5133AA0-3BE8-4622-AB78-F95E9EEEE1A9}" srcOrd="2" destOrd="0" presId="urn:microsoft.com/office/officeart/2005/8/layout/equation2"/>
    <dgm:cxn modelId="{7D1AE98B-0671-4798-95C7-E3808D1444DB}" type="presParOf" srcId="{4B4C081C-EACA-4E96-9E6D-0ED8D5012AE0}" destId="{93DAC4EE-D8A2-4F2E-A693-E95E07850168}" srcOrd="3" destOrd="0" presId="urn:microsoft.com/office/officeart/2005/8/layout/equation2"/>
    <dgm:cxn modelId="{6AF21F22-1461-472C-8CEA-D8310945DD20}" type="presParOf" srcId="{4B4C081C-EACA-4E96-9E6D-0ED8D5012AE0}" destId="{2041EC2A-9B70-4ED9-BE2B-72A2DA322DC3}" srcOrd="4" destOrd="0" presId="urn:microsoft.com/office/officeart/2005/8/layout/equation2"/>
    <dgm:cxn modelId="{61535541-E430-4634-A445-E0AB9411766A}" type="presParOf" srcId="{716AFEC2-4575-4120-A175-C68605920A57}" destId="{18BE4EEE-3AB4-4A9A-8757-F926913AD27D}" srcOrd="1" destOrd="0" presId="urn:microsoft.com/office/officeart/2005/8/layout/equation2"/>
    <dgm:cxn modelId="{0F2E572A-81A7-4AF4-A5A4-F99D4E1DBB61}" type="presParOf" srcId="{18BE4EEE-3AB4-4A9A-8757-F926913AD27D}" destId="{37FD61E7-5660-4393-AEB5-D184846CDE0C}" srcOrd="0" destOrd="0" presId="urn:microsoft.com/office/officeart/2005/8/layout/equation2"/>
    <dgm:cxn modelId="{D6EC89BA-6FF7-4157-94A2-19286383A0ED}" type="presParOf" srcId="{716AFEC2-4575-4120-A175-C68605920A57}" destId="{184B9457-C49F-4766-825F-A1858C29235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8AA846-B15D-4F95-9848-7F790CB1263D}" type="doc">
      <dgm:prSet loTypeId="urn:microsoft.com/office/officeart/2005/8/layout/radial4" loCatId="relationship" qsTypeId="urn:microsoft.com/office/officeart/2005/8/quickstyle/3d1" qsCatId="3D" csTypeId="urn:microsoft.com/office/officeart/2005/8/colors/accent0_2" csCatId="mainScheme" phldr="1"/>
      <dgm:spPr/>
      <dgm:t>
        <a:bodyPr/>
        <a:lstStyle/>
        <a:p>
          <a:endParaRPr lang="en-US"/>
        </a:p>
      </dgm:t>
    </dgm:pt>
    <dgm:pt modelId="{B566AC21-66E3-47FB-AFFE-DC3911C9A2E6}">
      <dgm:prSet/>
      <dgm:spPr/>
      <dgm:t>
        <a:bodyPr/>
        <a:lstStyle/>
        <a:p>
          <a:pPr rtl="1"/>
          <a:r>
            <a:rPr lang="fa-IR" dirty="0">
              <a:cs typeface="B Titr" pitchFamily="2" charset="-78"/>
            </a:rPr>
            <a:t>هزینۀ سرمایه</a:t>
          </a:r>
          <a:endParaRPr lang="en-US" dirty="0">
            <a:cs typeface="B Titr" pitchFamily="2" charset="-78"/>
          </a:endParaRPr>
        </a:p>
      </dgm:t>
    </dgm:pt>
    <dgm:pt modelId="{ECA98BA9-235A-4074-A2F2-9D892C7C051B}" type="parTrans" cxnId="{2B131F3F-0379-4162-B134-97FB7ED066C6}">
      <dgm:prSet/>
      <dgm:spPr/>
      <dgm:t>
        <a:bodyPr/>
        <a:lstStyle/>
        <a:p>
          <a:endParaRPr lang="en-US">
            <a:cs typeface="B Zar" pitchFamily="2" charset="-78"/>
          </a:endParaRPr>
        </a:p>
      </dgm:t>
    </dgm:pt>
    <dgm:pt modelId="{B7BD97D2-F248-4C5A-BB8F-DF0657D8782E}" type="sibTrans" cxnId="{2B131F3F-0379-4162-B134-97FB7ED066C6}">
      <dgm:prSet/>
      <dgm:spPr/>
      <dgm:t>
        <a:bodyPr/>
        <a:lstStyle/>
        <a:p>
          <a:endParaRPr lang="en-US">
            <a:cs typeface="B Zar" pitchFamily="2" charset="-78"/>
          </a:endParaRPr>
        </a:p>
      </dgm:t>
    </dgm:pt>
    <dgm:pt modelId="{1F83FDBB-2072-4278-80C0-C396C9E07604}">
      <dgm:prSet/>
      <dgm:spPr/>
      <dgm:t>
        <a:bodyPr/>
        <a:lstStyle/>
        <a:p>
          <a:pPr rtl="1"/>
          <a:r>
            <a:rPr lang="fa-IR" dirty="0">
              <a:cs typeface="B Titr" pitchFamily="2" charset="-78"/>
            </a:rPr>
            <a:t>طرح‌های سرمایه‌گذاری</a:t>
          </a:r>
          <a:endParaRPr lang="en-US" dirty="0">
            <a:cs typeface="B Titr" pitchFamily="2" charset="-78"/>
          </a:endParaRPr>
        </a:p>
      </dgm:t>
    </dgm:pt>
    <dgm:pt modelId="{AB3C275D-B8C4-4DC4-8C02-5250451BABA4}" type="parTrans" cxnId="{1BB6F8B7-95D4-467A-81F9-17C3EEB3DAFF}">
      <dgm:prSet/>
      <dgm:spPr/>
      <dgm:t>
        <a:bodyPr/>
        <a:lstStyle/>
        <a:p>
          <a:endParaRPr lang="en-US">
            <a:cs typeface="B Zar" pitchFamily="2" charset="-78"/>
          </a:endParaRPr>
        </a:p>
      </dgm:t>
    </dgm:pt>
    <dgm:pt modelId="{D5802BF4-70DF-4C88-930F-07E88B6CEBE2}" type="sibTrans" cxnId="{1BB6F8B7-95D4-467A-81F9-17C3EEB3DAFF}">
      <dgm:prSet/>
      <dgm:spPr/>
      <dgm:t>
        <a:bodyPr/>
        <a:lstStyle/>
        <a:p>
          <a:endParaRPr lang="en-US">
            <a:cs typeface="B Zar" pitchFamily="2" charset="-78"/>
          </a:endParaRPr>
        </a:p>
      </dgm:t>
    </dgm:pt>
    <dgm:pt modelId="{0FCDE8FC-2BB1-4091-BE80-96BA74EE1799}">
      <dgm:prSet/>
      <dgm:spPr/>
      <dgm:t>
        <a:bodyPr/>
        <a:lstStyle/>
        <a:p>
          <a:pPr rtl="1"/>
          <a:r>
            <a:rPr lang="fa-IR" dirty="0">
              <a:cs typeface="B Titr" pitchFamily="2" charset="-78"/>
            </a:rPr>
            <a:t>ساختار سرمایه</a:t>
          </a:r>
          <a:endParaRPr lang="en-US" dirty="0">
            <a:cs typeface="B Titr" pitchFamily="2" charset="-78"/>
          </a:endParaRPr>
        </a:p>
      </dgm:t>
    </dgm:pt>
    <dgm:pt modelId="{504C8EB2-0087-4468-B3A8-0785106186D6}" type="parTrans" cxnId="{7D06AA61-18C9-4112-A30B-1BADE80E98B8}">
      <dgm:prSet/>
      <dgm:spPr/>
      <dgm:t>
        <a:bodyPr/>
        <a:lstStyle/>
        <a:p>
          <a:endParaRPr lang="en-US">
            <a:cs typeface="B Zar" pitchFamily="2" charset="-78"/>
          </a:endParaRPr>
        </a:p>
      </dgm:t>
    </dgm:pt>
    <dgm:pt modelId="{851DBC2A-7617-42BA-801E-74190F725160}" type="sibTrans" cxnId="{7D06AA61-18C9-4112-A30B-1BADE80E98B8}">
      <dgm:prSet/>
      <dgm:spPr/>
      <dgm:t>
        <a:bodyPr/>
        <a:lstStyle/>
        <a:p>
          <a:endParaRPr lang="en-US">
            <a:cs typeface="B Zar" pitchFamily="2" charset="-78"/>
          </a:endParaRPr>
        </a:p>
      </dgm:t>
    </dgm:pt>
    <dgm:pt modelId="{524BCE84-A40B-4473-876E-BB0E4B677F49}" type="pres">
      <dgm:prSet presAssocID="{E58AA846-B15D-4F95-9848-7F790CB1263D}" presName="cycle" presStyleCnt="0">
        <dgm:presLayoutVars>
          <dgm:chMax val="1"/>
          <dgm:dir/>
          <dgm:animLvl val="ctr"/>
          <dgm:resizeHandles val="exact"/>
        </dgm:presLayoutVars>
      </dgm:prSet>
      <dgm:spPr/>
    </dgm:pt>
    <dgm:pt modelId="{983434FC-BBFC-41EA-A6C6-A3070E623296}" type="pres">
      <dgm:prSet presAssocID="{B566AC21-66E3-47FB-AFFE-DC3911C9A2E6}" presName="centerShape" presStyleLbl="node0" presStyleIdx="0" presStyleCnt="1" custLinFactNeighborY="-6132"/>
      <dgm:spPr/>
    </dgm:pt>
    <dgm:pt modelId="{EC40FFA4-0C61-4173-82F7-B41AC74A07A8}" type="pres">
      <dgm:prSet presAssocID="{AB3C275D-B8C4-4DC4-8C02-5250451BABA4}" presName="parTrans" presStyleLbl="bgSibTrans2D1" presStyleIdx="0" presStyleCnt="2"/>
      <dgm:spPr/>
    </dgm:pt>
    <dgm:pt modelId="{5C419AE4-D0DF-402B-AAF0-9F6FAAD9D494}" type="pres">
      <dgm:prSet presAssocID="{1F83FDBB-2072-4278-80C0-C396C9E07604}" presName="node" presStyleLbl="node1" presStyleIdx="0" presStyleCnt="2">
        <dgm:presLayoutVars>
          <dgm:bulletEnabled val="1"/>
        </dgm:presLayoutVars>
      </dgm:prSet>
      <dgm:spPr/>
    </dgm:pt>
    <dgm:pt modelId="{BEF908E6-E28B-4478-872B-78BEA033560F}" type="pres">
      <dgm:prSet presAssocID="{504C8EB2-0087-4468-B3A8-0785106186D6}" presName="parTrans" presStyleLbl="bgSibTrans2D1" presStyleIdx="1" presStyleCnt="2"/>
      <dgm:spPr/>
    </dgm:pt>
    <dgm:pt modelId="{29CB1232-C4AE-41E8-9F9C-A382549C43BC}" type="pres">
      <dgm:prSet presAssocID="{0FCDE8FC-2BB1-4091-BE80-96BA74EE1799}" presName="node" presStyleLbl="node1" presStyleIdx="1" presStyleCnt="2">
        <dgm:presLayoutVars>
          <dgm:bulletEnabled val="1"/>
        </dgm:presLayoutVars>
      </dgm:prSet>
      <dgm:spPr/>
    </dgm:pt>
  </dgm:ptLst>
  <dgm:cxnLst>
    <dgm:cxn modelId="{0A28260B-618B-4785-9B2A-3E4E79EED1AD}" type="presOf" srcId="{504C8EB2-0087-4468-B3A8-0785106186D6}" destId="{BEF908E6-E28B-4478-872B-78BEA033560F}" srcOrd="0" destOrd="0" presId="urn:microsoft.com/office/officeart/2005/8/layout/radial4"/>
    <dgm:cxn modelId="{035A8A18-9D79-4061-BDAB-BE41360DEA34}" type="presOf" srcId="{E58AA846-B15D-4F95-9848-7F790CB1263D}" destId="{524BCE84-A40B-4473-876E-BB0E4B677F49}" srcOrd="0" destOrd="0" presId="urn:microsoft.com/office/officeart/2005/8/layout/radial4"/>
    <dgm:cxn modelId="{DAE67220-1AD4-448B-AF0E-061EFDCA8F91}" type="presOf" srcId="{AB3C275D-B8C4-4DC4-8C02-5250451BABA4}" destId="{EC40FFA4-0C61-4173-82F7-B41AC74A07A8}" srcOrd="0" destOrd="0" presId="urn:microsoft.com/office/officeart/2005/8/layout/radial4"/>
    <dgm:cxn modelId="{2B131F3F-0379-4162-B134-97FB7ED066C6}" srcId="{E58AA846-B15D-4F95-9848-7F790CB1263D}" destId="{B566AC21-66E3-47FB-AFFE-DC3911C9A2E6}" srcOrd="0" destOrd="0" parTransId="{ECA98BA9-235A-4074-A2F2-9D892C7C051B}" sibTransId="{B7BD97D2-F248-4C5A-BB8F-DF0657D8782E}"/>
    <dgm:cxn modelId="{9790105F-06CE-4A6A-B7A5-70E54E09D963}" type="presOf" srcId="{1F83FDBB-2072-4278-80C0-C396C9E07604}" destId="{5C419AE4-D0DF-402B-AAF0-9F6FAAD9D494}" srcOrd="0" destOrd="0" presId="urn:microsoft.com/office/officeart/2005/8/layout/radial4"/>
    <dgm:cxn modelId="{7D06AA61-18C9-4112-A30B-1BADE80E98B8}" srcId="{B566AC21-66E3-47FB-AFFE-DC3911C9A2E6}" destId="{0FCDE8FC-2BB1-4091-BE80-96BA74EE1799}" srcOrd="1" destOrd="0" parTransId="{504C8EB2-0087-4468-B3A8-0785106186D6}" sibTransId="{851DBC2A-7617-42BA-801E-74190F725160}"/>
    <dgm:cxn modelId="{68887493-7251-4E20-9042-328FC9BB26F1}" type="presOf" srcId="{B566AC21-66E3-47FB-AFFE-DC3911C9A2E6}" destId="{983434FC-BBFC-41EA-A6C6-A3070E623296}" srcOrd="0" destOrd="0" presId="urn:microsoft.com/office/officeart/2005/8/layout/radial4"/>
    <dgm:cxn modelId="{1BB6F8B7-95D4-467A-81F9-17C3EEB3DAFF}" srcId="{B566AC21-66E3-47FB-AFFE-DC3911C9A2E6}" destId="{1F83FDBB-2072-4278-80C0-C396C9E07604}" srcOrd="0" destOrd="0" parTransId="{AB3C275D-B8C4-4DC4-8C02-5250451BABA4}" sibTransId="{D5802BF4-70DF-4C88-930F-07E88B6CEBE2}"/>
    <dgm:cxn modelId="{7D2A72BE-B527-437B-B7ED-04C2516CA16C}" type="presOf" srcId="{0FCDE8FC-2BB1-4091-BE80-96BA74EE1799}" destId="{29CB1232-C4AE-41E8-9F9C-A382549C43BC}" srcOrd="0" destOrd="0" presId="urn:microsoft.com/office/officeart/2005/8/layout/radial4"/>
    <dgm:cxn modelId="{84AE7C87-2783-4032-B645-3B1DB935B037}" type="presParOf" srcId="{524BCE84-A40B-4473-876E-BB0E4B677F49}" destId="{983434FC-BBFC-41EA-A6C6-A3070E623296}" srcOrd="0" destOrd="0" presId="urn:microsoft.com/office/officeart/2005/8/layout/radial4"/>
    <dgm:cxn modelId="{8C7FCB51-15A5-48E2-BCC0-B8F4575797A8}" type="presParOf" srcId="{524BCE84-A40B-4473-876E-BB0E4B677F49}" destId="{EC40FFA4-0C61-4173-82F7-B41AC74A07A8}" srcOrd="1" destOrd="0" presId="urn:microsoft.com/office/officeart/2005/8/layout/radial4"/>
    <dgm:cxn modelId="{930435FE-EC79-4E73-BF4F-02DD416B1673}" type="presParOf" srcId="{524BCE84-A40B-4473-876E-BB0E4B677F49}" destId="{5C419AE4-D0DF-402B-AAF0-9F6FAAD9D494}" srcOrd="2" destOrd="0" presId="urn:microsoft.com/office/officeart/2005/8/layout/radial4"/>
    <dgm:cxn modelId="{818BA536-B39A-4C3E-B185-02ECF2913F6F}" type="presParOf" srcId="{524BCE84-A40B-4473-876E-BB0E4B677F49}" destId="{BEF908E6-E28B-4478-872B-78BEA033560F}" srcOrd="3" destOrd="0" presId="urn:microsoft.com/office/officeart/2005/8/layout/radial4"/>
    <dgm:cxn modelId="{37FDE4B4-4D2B-47A3-90FF-5E42421649C2}" type="presParOf" srcId="{524BCE84-A40B-4473-876E-BB0E4B677F49}" destId="{29CB1232-C4AE-41E8-9F9C-A382549C43BC}"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126FEE-4EED-4BEB-A787-8B86B48AB402}" type="doc">
      <dgm:prSet loTypeId="urn:microsoft.com/office/officeart/2005/8/layout/hierarchy3" loCatId="list" qsTypeId="urn:microsoft.com/office/officeart/2005/8/quickstyle/3d6" qsCatId="3D" csTypeId="urn:microsoft.com/office/officeart/2005/8/colors/colorful1#1" csCatId="colorful" phldr="1"/>
      <dgm:spPr/>
      <dgm:t>
        <a:bodyPr/>
        <a:lstStyle/>
        <a:p>
          <a:endParaRPr lang="en-US"/>
        </a:p>
      </dgm:t>
    </dgm:pt>
    <dgm:pt modelId="{E3316C50-0039-4590-8654-C6C2B8D6CDCA}">
      <dgm:prSet custT="1"/>
      <dgm:spPr/>
      <dgm:t>
        <a:bodyPr/>
        <a:lstStyle/>
        <a:p>
          <a:pPr algn="ctr" rtl="1"/>
          <a:r>
            <a:rPr lang="fa-IR" sz="2800" dirty="0">
              <a:cs typeface="B Titr" pitchFamily="2" charset="-78"/>
            </a:rPr>
            <a:t>سنجۀ ریسک</a:t>
          </a:r>
          <a:endParaRPr lang="en-US" sz="2800" dirty="0">
            <a:cs typeface="B Titr" pitchFamily="2" charset="-78"/>
          </a:endParaRPr>
        </a:p>
      </dgm:t>
    </dgm:pt>
    <dgm:pt modelId="{AE9A193A-6E5A-466C-9531-F51CA95FCE6F}" type="parTrans" cxnId="{45C61251-BA8A-455A-8C78-2B29A5B8DD16}">
      <dgm:prSet/>
      <dgm:spPr/>
      <dgm:t>
        <a:bodyPr/>
        <a:lstStyle/>
        <a:p>
          <a:endParaRPr lang="en-US"/>
        </a:p>
      </dgm:t>
    </dgm:pt>
    <dgm:pt modelId="{D19A0975-A267-424C-B8C1-7D3852875BDC}" type="sibTrans" cxnId="{45C61251-BA8A-455A-8C78-2B29A5B8DD16}">
      <dgm:prSet/>
      <dgm:spPr/>
      <dgm:t>
        <a:bodyPr/>
        <a:lstStyle/>
        <a:p>
          <a:endParaRPr lang="en-US"/>
        </a:p>
      </dgm:t>
    </dgm:pt>
    <dgm:pt modelId="{99CA3B3E-C717-452A-B147-FAC2DF9FC8F9}">
      <dgm:prSet/>
      <dgm:spPr/>
      <dgm:t>
        <a:bodyPr/>
        <a:lstStyle/>
        <a:p>
          <a:pPr rtl="1"/>
          <a:r>
            <a:rPr lang="fa-IR" dirty="0">
              <a:cs typeface="B Zar" pitchFamily="2" charset="-78"/>
            </a:rPr>
            <a:t>ضریب بتا</a:t>
          </a:r>
          <a:endParaRPr lang="en-US" dirty="0">
            <a:cs typeface="B Zar" pitchFamily="2" charset="-78"/>
          </a:endParaRPr>
        </a:p>
      </dgm:t>
    </dgm:pt>
    <dgm:pt modelId="{F15B2990-C88B-4C3B-A49B-FE4BA22133D2}" type="parTrans" cxnId="{6AB9114D-64EB-4423-9068-9F2009B8A2B7}">
      <dgm:prSet/>
      <dgm:spPr/>
      <dgm:t>
        <a:bodyPr/>
        <a:lstStyle/>
        <a:p>
          <a:endParaRPr lang="en-US"/>
        </a:p>
      </dgm:t>
    </dgm:pt>
    <dgm:pt modelId="{6489F1A4-C7A5-45F8-B90B-DF451F83A42C}" type="sibTrans" cxnId="{6AB9114D-64EB-4423-9068-9F2009B8A2B7}">
      <dgm:prSet/>
      <dgm:spPr/>
      <dgm:t>
        <a:bodyPr/>
        <a:lstStyle/>
        <a:p>
          <a:endParaRPr lang="en-US"/>
        </a:p>
      </dgm:t>
    </dgm:pt>
    <dgm:pt modelId="{BBD71D64-5083-4F4A-B63F-AE78A1A18880}">
      <dgm:prSet custT="1"/>
      <dgm:spPr/>
      <dgm:t>
        <a:bodyPr/>
        <a:lstStyle/>
        <a:p>
          <a:pPr algn="ctr" rtl="1"/>
          <a:r>
            <a:rPr lang="fa-IR" sz="2800" dirty="0">
              <a:cs typeface="B Titr" pitchFamily="2" charset="-78"/>
            </a:rPr>
            <a:t>قیمت‌گذاری ریسک بازار</a:t>
          </a:r>
          <a:endParaRPr lang="en-US" sz="2800" dirty="0">
            <a:cs typeface="B Titr" pitchFamily="2" charset="-78"/>
          </a:endParaRPr>
        </a:p>
      </dgm:t>
    </dgm:pt>
    <dgm:pt modelId="{DDE4B4B7-BE02-467F-B07B-F99B23FB41CC}" type="parTrans" cxnId="{5A442CCC-2983-4E92-9815-C7AD1F4F02EC}">
      <dgm:prSet/>
      <dgm:spPr/>
      <dgm:t>
        <a:bodyPr/>
        <a:lstStyle/>
        <a:p>
          <a:endParaRPr lang="en-US"/>
        </a:p>
      </dgm:t>
    </dgm:pt>
    <dgm:pt modelId="{6A7A449F-7B6A-4D2E-9E7D-D3EBABB29A88}" type="sibTrans" cxnId="{5A442CCC-2983-4E92-9815-C7AD1F4F02EC}">
      <dgm:prSet/>
      <dgm:spPr/>
      <dgm:t>
        <a:bodyPr/>
        <a:lstStyle/>
        <a:p>
          <a:endParaRPr lang="en-US"/>
        </a:p>
      </dgm:t>
    </dgm:pt>
    <dgm:pt modelId="{B5EAD478-90A1-456E-8B64-16A468AAE6DA}">
      <dgm:prSet/>
      <dgm:spPr/>
      <dgm:t>
        <a:bodyPr/>
        <a:lstStyle/>
        <a:p>
          <a:pPr rtl="1"/>
          <a:endParaRPr lang="en-US" dirty="0">
            <a:cs typeface="B Zar" pitchFamily="2" charset="-78"/>
          </a:endParaRPr>
        </a:p>
      </dgm:t>
    </dgm:pt>
    <dgm:pt modelId="{E93A10D4-2A14-4B72-A34B-4747296FB9AD}" type="parTrans" cxnId="{F952D52E-6280-476C-849A-BAA486E8C6EB}">
      <dgm:prSet/>
      <dgm:spPr/>
      <dgm:t>
        <a:bodyPr/>
        <a:lstStyle/>
        <a:p>
          <a:endParaRPr lang="en-US"/>
        </a:p>
      </dgm:t>
    </dgm:pt>
    <dgm:pt modelId="{E762C005-A670-45F5-8CCB-7E901AD884AE}" type="sibTrans" cxnId="{F952D52E-6280-476C-849A-BAA486E8C6EB}">
      <dgm:prSet/>
      <dgm:spPr/>
      <dgm:t>
        <a:bodyPr/>
        <a:lstStyle/>
        <a:p>
          <a:endParaRPr lang="en-US"/>
        </a:p>
      </dgm:t>
    </dgm:pt>
    <dgm:pt modelId="{F8E52D0F-5738-4A43-B3AF-1A16D2C6828E}" type="pres">
      <dgm:prSet presAssocID="{0C126FEE-4EED-4BEB-A787-8B86B48AB402}" presName="diagram" presStyleCnt="0">
        <dgm:presLayoutVars>
          <dgm:chPref val="1"/>
          <dgm:dir/>
          <dgm:animOne val="branch"/>
          <dgm:animLvl val="lvl"/>
          <dgm:resizeHandles/>
        </dgm:presLayoutVars>
      </dgm:prSet>
      <dgm:spPr/>
    </dgm:pt>
    <dgm:pt modelId="{16F7E180-6042-4344-AB8E-5B250C9F0A3B}" type="pres">
      <dgm:prSet presAssocID="{E3316C50-0039-4590-8654-C6C2B8D6CDCA}" presName="root" presStyleCnt="0"/>
      <dgm:spPr/>
    </dgm:pt>
    <dgm:pt modelId="{BE5DDE1B-857D-4B04-ACEC-239931C73DE6}" type="pres">
      <dgm:prSet presAssocID="{E3316C50-0039-4590-8654-C6C2B8D6CDCA}" presName="rootComposite" presStyleCnt="0"/>
      <dgm:spPr/>
    </dgm:pt>
    <dgm:pt modelId="{F04A47B9-9CA7-483E-ABE1-458C9267605B}" type="pres">
      <dgm:prSet presAssocID="{E3316C50-0039-4590-8654-C6C2B8D6CDCA}" presName="rootText" presStyleLbl="node1" presStyleIdx="0" presStyleCnt="2"/>
      <dgm:spPr/>
    </dgm:pt>
    <dgm:pt modelId="{13AD36E9-1B81-439A-9F74-2BAB6286A0F6}" type="pres">
      <dgm:prSet presAssocID="{E3316C50-0039-4590-8654-C6C2B8D6CDCA}" presName="rootConnector" presStyleLbl="node1" presStyleIdx="0" presStyleCnt="2"/>
      <dgm:spPr/>
    </dgm:pt>
    <dgm:pt modelId="{57196679-28F1-471C-86CC-2AD894313E6E}" type="pres">
      <dgm:prSet presAssocID="{E3316C50-0039-4590-8654-C6C2B8D6CDCA}" presName="childShape" presStyleCnt="0"/>
      <dgm:spPr/>
    </dgm:pt>
    <dgm:pt modelId="{36399839-D962-4CAE-8EC4-304542C65A4A}" type="pres">
      <dgm:prSet presAssocID="{F15B2990-C88B-4C3B-A49B-FE4BA22133D2}" presName="Name13" presStyleLbl="parChTrans1D2" presStyleIdx="0" presStyleCnt="2"/>
      <dgm:spPr/>
    </dgm:pt>
    <dgm:pt modelId="{6F1E4527-D882-4A1A-BE60-93A0A0E273FF}" type="pres">
      <dgm:prSet presAssocID="{99CA3B3E-C717-452A-B147-FAC2DF9FC8F9}" presName="childText" presStyleLbl="bgAcc1" presStyleIdx="0" presStyleCnt="2">
        <dgm:presLayoutVars>
          <dgm:bulletEnabled val="1"/>
        </dgm:presLayoutVars>
      </dgm:prSet>
      <dgm:spPr/>
    </dgm:pt>
    <dgm:pt modelId="{48A05466-D3D9-4E6C-8D36-8E77425B09C4}" type="pres">
      <dgm:prSet presAssocID="{BBD71D64-5083-4F4A-B63F-AE78A1A18880}" presName="root" presStyleCnt="0"/>
      <dgm:spPr/>
    </dgm:pt>
    <dgm:pt modelId="{5AF51A45-9493-438F-B0A8-A3F3C78F3F8B}" type="pres">
      <dgm:prSet presAssocID="{BBD71D64-5083-4F4A-B63F-AE78A1A18880}" presName="rootComposite" presStyleCnt="0"/>
      <dgm:spPr/>
    </dgm:pt>
    <dgm:pt modelId="{7088D9B4-9E8B-44CD-82C2-3009EE0D266C}" type="pres">
      <dgm:prSet presAssocID="{BBD71D64-5083-4F4A-B63F-AE78A1A18880}" presName="rootText" presStyleLbl="node1" presStyleIdx="1" presStyleCnt="2"/>
      <dgm:spPr/>
    </dgm:pt>
    <dgm:pt modelId="{91DBD706-D66B-461B-909C-4EE5644671B7}" type="pres">
      <dgm:prSet presAssocID="{BBD71D64-5083-4F4A-B63F-AE78A1A18880}" presName="rootConnector" presStyleLbl="node1" presStyleIdx="1" presStyleCnt="2"/>
      <dgm:spPr/>
    </dgm:pt>
    <dgm:pt modelId="{4F978DA2-7067-4014-8820-C7A1E0C6E5AA}" type="pres">
      <dgm:prSet presAssocID="{BBD71D64-5083-4F4A-B63F-AE78A1A18880}" presName="childShape" presStyleCnt="0"/>
      <dgm:spPr/>
    </dgm:pt>
    <dgm:pt modelId="{800C5D6A-AD0E-45F3-A5CB-61F3CF34607A}" type="pres">
      <dgm:prSet presAssocID="{E93A10D4-2A14-4B72-A34B-4747296FB9AD}" presName="Name13" presStyleLbl="parChTrans1D2" presStyleIdx="1" presStyleCnt="2"/>
      <dgm:spPr/>
    </dgm:pt>
    <dgm:pt modelId="{B72C8E55-8492-47A3-9F09-761ACD8557FC}" type="pres">
      <dgm:prSet presAssocID="{B5EAD478-90A1-456E-8B64-16A468AAE6DA}" presName="childText" presStyleLbl="bgAcc1" presStyleIdx="1" presStyleCnt="2">
        <dgm:presLayoutVars>
          <dgm:bulletEnabled val="1"/>
        </dgm:presLayoutVars>
      </dgm:prSet>
      <dgm:spPr/>
    </dgm:pt>
  </dgm:ptLst>
  <dgm:cxnLst>
    <dgm:cxn modelId="{0FD42110-E8B7-4F81-8B5B-600E8CF630CE}" type="presOf" srcId="{B5EAD478-90A1-456E-8B64-16A468AAE6DA}" destId="{B72C8E55-8492-47A3-9F09-761ACD8557FC}" srcOrd="0" destOrd="0" presId="urn:microsoft.com/office/officeart/2005/8/layout/hierarchy3"/>
    <dgm:cxn modelId="{E3CC3E17-6893-406A-91A7-2CF4D0395AE4}" type="presOf" srcId="{E3316C50-0039-4590-8654-C6C2B8D6CDCA}" destId="{F04A47B9-9CA7-483E-ABE1-458C9267605B}" srcOrd="0" destOrd="0" presId="urn:microsoft.com/office/officeart/2005/8/layout/hierarchy3"/>
    <dgm:cxn modelId="{EA72382B-FB1D-422D-B64E-8D3CE3EBFA29}" type="presOf" srcId="{BBD71D64-5083-4F4A-B63F-AE78A1A18880}" destId="{91DBD706-D66B-461B-909C-4EE5644671B7}" srcOrd="1" destOrd="0" presId="urn:microsoft.com/office/officeart/2005/8/layout/hierarchy3"/>
    <dgm:cxn modelId="{F952D52E-6280-476C-849A-BAA486E8C6EB}" srcId="{BBD71D64-5083-4F4A-B63F-AE78A1A18880}" destId="{B5EAD478-90A1-456E-8B64-16A468AAE6DA}" srcOrd="0" destOrd="0" parTransId="{E93A10D4-2A14-4B72-A34B-4747296FB9AD}" sibTransId="{E762C005-A670-45F5-8CCB-7E901AD884AE}"/>
    <dgm:cxn modelId="{A235442F-52FA-4F5C-B933-D14B55B656F0}" type="presOf" srcId="{0C126FEE-4EED-4BEB-A787-8B86B48AB402}" destId="{F8E52D0F-5738-4A43-B3AF-1A16D2C6828E}" srcOrd="0" destOrd="0" presId="urn:microsoft.com/office/officeart/2005/8/layout/hierarchy3"/>
    <dgm:cxn modelId="{6AB9114D-64EB-4423-9068-9F2009B8A2B7}" srcId="{E3316C50-0039-4590-8654-C6C2B8D6CDCA}" destId="{99CA3B3E-C717-452A-B147-FAC2DF9FC8F9}" srcOrd="0" destOrd="0" parTransId="{F15B2990-C88B-4C3B-A49B-FE4BA22133D2}" sibTransId="{6489F1A4-C7A5-45F8-B90B-DF451F83A42C}"/>
    <dgm:cxn modelId="{45C61251-BA8A-455A-8C78-2B29A5B8DD16}" srcId="{0C126FEE-4EED-4BEB-A787-8B86B48AB402}" destId="{E3316C50-0039-4590-8654-C6C2B8D6CDCA}" srcOrd="0" destOrd="0" parTransId="{AE9A193A-6E5A-466C-9531-F51CA95FCE6F}" sibTransId="{D19A0975-A267-424C-B8C1-7D3852875BDC}"/>
    <dgm:cxn modelId="{5BE08E74-91CA-4491-B45A-14256A9E1167}" type="presOf" srcId="{99CA3B3E-C717-452A-B147-FAC2DF9FC8F9}" destId="{6F1E4527-D882-4A1A-BE60-93A0A0E273FF}" srcOrd="0" destOrd="0" presId="urn:microsoft.com/office/officeart/2005/8/layout/hierarchy3"/>
    <dgm:cxn modelId="{42AD737E-ED4F-457F-A1B0-6A8DEAEE6913}" type="presOf" srcId="{E93A10D4-2A14-4B72-A34B-4747296FB9AD}" destId="{800C5D6A-AD0E-45F3-A5CB-61F3CF34607A}" srcOrd="0" destOrd="0" presId="urn:microsoft.com/office/officeart/2005/8/layout/hierarchy3"/>
    <dgm:cxn modelId="{43D5B795-4680-44F9-A902-82F2B7B76FCE}" type="presOf" srcId="{BBD71D64-5083-4F4A-B63F-AE78A1A18880}" destId="{7088D9B4-9E8B-44CD-82C2-3009EE0D266C}" srcOrd="0" destOrd="0" presId="urn:microsoft.com/office/officeart/2005/8/layout/hierarchy3"/>
    <dgm:cxn modelId="{4AA53EB3-E032-4D97-8612-D51F3861378F}" type="presOf" srcId="{E3316C50-0039-4590-8654-C6C2B8D6CDCA}" destId="{13AD36E9-1B81-439A-9F74-2BAB6286A0F6}" srcOrd="1" destOrd="0" presId="urn:microsoft.com/office/officeart/2005/8/layout/hierarchy3"/>
    <dgm:cxn modelId="{A4E5A8C2-9854-45B4-B854-5F44F707DC89}" type="presOf" srcId="{F15B2990-C88B-4C3B-A49B-FE4BA22133D2}" destId="{36399839-D962-4CAE-8EC4-304542C65A4A}" srcOrd="0" destOrd="0" presId="urn:microsoft.com/office/officeart/2005/8/layout/hierarchy3"/>
    <dgm:cxn modelId="{5A442CCC-2983-4E92-9815-C7AD1F4F02EC}" srcId="{0C126FEE-4EED-4BEB-A787-8B86B48AB402}" destId="{BBD71D64-5083-4F4A-B63F-AE78A1A18880}" srcOrd="1" destOrd="0" parTransId="{DDE4B4B7-BE02-467F-B07B-F99B23FB41CC}" sibTransId="{6A7A449F-7B6A-4D2E-9E7D-D3EBABB29A88}"/>
    <dgm:cxn modelId="{20B26FFC-21A7-4F06-BA27-FB7BA4753B1A}" type="presParOf" srcId="{F8E52D0F-5738-4A43-B3AF-1A16D2C6828E}" destId="{16F7E180-6042-4344-AB8E-5B250C9F0A3B}" srcOrd="0" destOrd="0" presId="urn:microsoft.com/office/officeart/2005/8/layout/hierarchy3"/>
    <dgm:cxn modelId="{4D7B8A90-5757-44D5-8ED2-98C657C5D63F}" type="presParOf" srcId="{16F7E180-6042-4344-AB8E-5B250C9F0A3B}" destId="{BE5DDE1B-857D-4B04-ACEC-239931C73DE6}" srcOrd="0" destOrd="0" presId="urn:microsoft.com/office/officeart/2005/8/layout/hierarchy3"/>
    <dgm:cxn modelId="{3A044DDA-3BE3-4C2F-98A6-26174D457378}" type="presParOf" srcId="{BE5DDE1B-857D-4B04-ACEC-239931C73DE6}" destId="{F04A47B9-9CA7-483E-ABE1-458C9267605B}" srcOrd="0" destOrd="0" presId="urn:microsoft.com/office/officeart/2005/8/layout/hierarchy3"/>
    <dgm:cxn modelId="{D4CFAD3E-BAB3-4904-9153-96B0835D1653}" type="presParOf" srcId="{BE5DDE1B-857D-4B04-ACEC-239931C73DE6}" destId="{13AD36E9-1B81-439A-9F74-2BAB6286A0F6}" srcOrd="1" destOrd="0" presId="urn:microsoft.com/office/officeart/2005/8/layout/hierarchy3"/>
    <dgm:cxn modelId="{82A9F672-C7F0-4D42-81D0-C1465C40D423}" type="presParOf" srcId="{16F7E180-6042-4344-AB8E-5B250C9F0A3B}" destId="{57196679-28F1-471C-86CC-2AD894313E6E}" srcOrd="1" destOrd="0" presId="urn:microsoft.com/office/officeart/2005/8/layout/hierarchy3"/>
    <dgm:cxn modelId="{AE954D38-2272-4A28-832F-2DE8CD867292}" type="presParOf" srcId="{57196679-28F1-471C-86CC-2AD894313E6E}" destId="{36399839-D962-4CAE-8EC4-304542C65A4A}" srcOrd="0" destOrd="0" presId="urn:microsoft.com/office/officeart/2005/8/layout/hierarchy3"/>
    <dgm:cxn modelId="{1427494C-B286-460C-8D78-95CEA196B939}" type="presParOf" srcId="{57196679-28F1-471C-86CC-2AD894313E6E}" destId="{6F1E4527-D882-4A1A-BE60-93A0A0E273FF}" srcOrd="1" destOrd="0" presId="urn:microsoft.com/office/officeart/2005/8/layout/hierarchy3"/>
    <dgm:cxn modelId="{D4AE31A4-DE7E-400A-B3FC-2A76AF97834A}" type="presParOf" srcId="{F8E52D0F-5738-4A43-B3AF-1A16D2C6828E}" destId="{48A05466-D3D9-4E6C-8D36-8E77425B09C4}" srcOrd="1" destOrd="0" presId="urn:microsoft.com/office/officeart/2005/8/layout/hierarchy3"/>
    <dgm:cxn modelId="{52731ACB-D7AE-4308-A64B-BAD69707E45B}" type="presParOf" srcId="{48A05466-D3D9-4E6C-8D36-8E77425B09C4}" destId="{5AF51A45-9493-438F-B0A8-A3F3C78F3F8B}" srcOrd="0" destOrd="0" presId="urn:microsoft.com/office/officeart/2005/8/layout/hierarchy3"/>
    <dgm:cxn modelId="{4063D867-9338-4314-9B3E-509EB75A9A9B}" type="presParOf" srcId="{5AF51A45-9493-438F-B0A8-A3F3C78F3F8B}" destId="{7088D9B4-9E8B-44CD-82C2-3009EE0D266C}" srcOrd="0" destOrd="0" presId="urn:microsoft.com/office/officeart/2005/8/layout/hierarchy3"/>
    <dgm:cxn modelId="{FB1A421D-2F60-4E0B-857A-9FA2C668AAC3}" type="presParOf" srcId="{5AF51A45-9493-438F-B0A8-A3F3C78F3F8B}" destId="{91DBD706-D66B-461B-909C-4EE5644671B7}" srcOrd="1" destOrd="0" presId="urn:microsoft.com/office/officeart/2005/8/layout/hierarchy3"/>
    <dgm:cxn modelId="{1DE02AA7-D0C2-4133-85FD-744150E19CE0}" type="presParOf" srcId="{48A05466-D3D9-4E6C-8D36-8E77425B09C4}" destId="{4F978DA2-7067-4014-8820-C7A1E0C6E5AA}" srcOrd="1" destOrd="0" presId="urn:microsoft.com/office/officeart/2005/8/layout/hierarchy3"/>
    <dgm:cxn modelId="{D5F23432-C73D-403A-A2CD-50D76E8FE91A}" type="presParOf" srcId="{4F978DA2-7067-4014-8820-C7A1E0C6E5AA}" destId="{800C5D6A-AD0E-45F3-A5CB-61F3CF34607A}" srcOrd="0" destOrd="0" presId="urn:microsoft.com/office/officeart/2005/8/layout/hierarchy3"/>
    <dgm:cxn modelId="{2E57AB47-B432-4E7E-9A2B-796940929677}" type="presParOf" srcId="{4F978DA2-7067-4014-8820-C7A1E0C6E5AA}" destId="{B72C8E55-8492-47A3-9F09-761ACD8557FC}"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C126FEE-4EED-4BEB-A787-8B86B48AB402}" type="doc">
      <dgm:prSet loTypeId="urn:microsoft.com/office/officeart/2005/8/layout/hierarchy3" loCatId="list" qsTypeId="urn:microsoft.com/office/officeart/2005/8/quickstyle/3d6" qsCatId="3D" csTypeId="urn:microsoft.com/office/officeart/2005/8/colors/colorful1#2" csCatId="colorful" phldr="1"/>
      <dgm:spPr/>
      <dgm:t>
        <a:bodyPr/>
        <a:lstStyle/>
        <a:p>
          <a:endParaRPr lang="en-US"/>
        </a:p>
      </dgm:t>
    </dgm:pt>
    <dgm:pt modelId="{E3316C50-0039-4590-8654-C6C2B8D6CDCA}">
      <dgm:prSet custT="1"/>
      <dgm:spPr/>
      <dgm:t>
        <a:bodyPr/>
        <a:lstStyle/>
        <a:p>
          <a:pPr algn="ctr" rtl="1"/>
          <a:r>
            <a:rPr lang="fa-IR" sz="3000" dirty="0">
              <a:cs typeface="B Titr" pitchFamily="2" charset="-78"/>
            </a:rPr>
            <a:t>سنجۀ ریسک</a:t>
          </a:r>
          <a:endParaRPr lang="en-US" sz="3000" dirty="0">
            <a:cs typeface="B Titr" pitchFamily="2" charset="-78"/>
          </a:endParaRPr>
        </a:p>
      </dgm:t>
    </dgm:pt>
    <dgm:pt modelId="{AE9A193A-6E5A-466C-9531-F51CA95FCE6F}" type="parTrans" cxnId="{45C61251-BA8A-455A-8C78-2B29A5B8DD16}">
      <dgm:prSet/>
      <dgm:spPr/>
      <dgm:t>
        <a:bodyPr/>
        <a:lstStyle/>
        <a:p>
          <a:endParaRPr lang="en-US"/>
        </a:p>
      </dgm:t>
    </dgm:pt>
    <dgm:pt modelId="{D19A0975-A267-424C-B8C1-7D3852875BDC}" type="sibTrans" cxnId="{45C61251-BA8A-455A-8C78-2B29A5B8DD16}">
      <dgm:prSet/>
      <dgm:spPr/>
      <dgm:t>
        <a:bodyPr/>
        <a:lstStyle/>
        <a:p>
          <a:endParaRPr lang="en-US"/>
        </a:p>
      </dgm:t>
    </dgm:pt>
    <dgm:pt modelId="{99CA3B3E-C717-452A-B147-FAC2DF9FC8F9}">
      <dgm:prSet/>
      <dgm:spPr/>
      <dgm:t>
        <a:bodyPr/>
        <a:lstStyle/>
        <a:p>
          <a:pPr rtl="1"/>
          <a:r>
            <a:rPr lang="fa-IR" dirty="0">
              <a:cs typeface="B Zar" pitchFamily="2" charset="-78"/>
            </a:rPr>
            <a:t>نسبت اهرم مالی</a:t>
          </a:r>
          <a:endParaRPr lang="en-US" dirty="0">
            <a:cs typeface="B Zar" pitchFamily="2" charset="-78"/>
          </a:endParaRPr>
        </a:p>
      </dgm:t>
    </dgm:pt>
    <dgm:pt modelId="{F15B2990-C88B-4C3B-A49B-FE4BA22133D2}" type="parTrans" cxnId="{6AB9114D-64EB-4423-9068-9F2009B8A2B7}">
      <dgm:prSet/>
      <dgm:spPr/>
      <dgm:t>
        <a:bodyPr/>
        <a:lstStyle/>
        <a:p>
          <a:endParaRPr lang="en-US"/>
        </a:p>
      </dgm:t>
    </dgm:pt>
    <dgm:pt modelId="{6489F1A4-C7A5-45F8-B90B-DF451F83A42C}" type="sibTrans" cxnId="{6AB9114D-64EB-4423-9068-9F2009B8A2B7}">
      <dgm:prSet/>
      <dgm:spPr/>
      <dgm:t>
        <a:bodyPr/>
        <a:lstStyle/>
        <a:p>
          <a:endParaRPr lang="en-US"/>
        </a:p>
      </dgm:t>
    </dgm:pt>
    <dgm:pt modelId="{BBD71D64-5083-4F4A-B63F-AE78A1A18880}">
      <dgm:prSet custT="1"/>
      <dgm:spPr/>
      <dgm:t>
        <a:bodyPr/>
        <a:lstStyle/>
        <a:p>
          <a:pPr algn="ctr" rtl="1"/>
          <a:r>
            <a:rPr lang="fa-IR" sz="2800" dirty="0">
              <a:latin typeface="ذ فهفق"/>
              <a:cs typeface="B Titr" pitchFamily="2" charset="-78"/>
            </a:rPr>
            <a:t>قیمت‌گذاری ریسک مالی</a:t>
          </a:r>
          <a:endParaRPr lang="en-US" sz="2800" dirty="0">
            <a:latin typeface="ذ فهفق"/>
            <a:cs typeface="B Titr" pitchFamily="2" charset="-78"/>
          </a:endParaRPr>
        </a:p>
      </dgm:t>
    </dgm:pt>
    <dgm:pt modelId="{DDE4B4B7-BE02-467F-B07B-F99B23FB41CC}" type="parTrans" cxnId="{5A442CCC-2983-4E92-9815-C7AD1F4F02EC}">
      <dgm:prSet/>
      <dgm:spPr/>
      <dgm:t>
        <a:bodyPr/>
        <a:lstStyle/>
        <a:p>
          <a:endParaRPr lang="en-US"/>
        </a:p>
      </dgm:t>
    </dgm:pt>
    <dgm:pt modelId="{6A7A449F-7B6A-4D2E-9E7D-D3EBABB29A88}" type="sibTrans" cxnId="{5A442CCC-2983-4E92-9815-C7AD1F4F02EC}">
      <dgm:prSet/>
      <dgm:spPr/>
      <dgm:t>
        <a:bodyPr/>
        <a:lstStyle/>
        <a:p>
          <a:endParaRPr lang="en-US"/>
        </a:p>
      </dgm:t>
    </dgm:pt>
    <dgm:pt modelId="{B5EAD478-90A1-456E-8B64-16A468AAE6DA}">
      <dgm:prSet/>
      <dgm:spPr/>
      <dgm:t>
        <a:bodyPr/>
        <a:lstStyle/>
        <a:p>
          <a:pPr rtl="1"/>
          <a:endParaRPr lang="en-US" dirty="0">
            <a:cs typeface="B Zar" pitchFamily="2" charset="-78"/>
          </a:endParaRPr>
        </a:p>
      </dgm:t>
    </dgm:pt>
    <dgm:pt modelId="{E93A10D4-2A14-4B72-A34B-4747296FB9AD}" type="parTrans" cxnId="{F952D52E-6280-476C-849A-BAA486E8C6EB}">
      <dgm:prSet/>
      <dgm:spPr/>
      <dgm:t>
        <a:bodyPr/>
        <a:lstStyle/>
        <a:p>
          <a:endParaRPr lang="en-US"/>
        </a:p>
      </dgm:t>
    </dgm:pt>
    <dgm:pt modelId="{E762C005-A670-45F5-8CCB-7E901AD884AE}" type="sibTrans" cxnId="{F952D52E-6280-476C-849A-BAA486E8C6EB}">
      <dgm:prSet/>
      <dgm:spPr/>
      <dgm:t>
        <a:bodyPr/>
        <a:lstStyle/>
        <a:p>
          <a:endParaRPr lang="en-US"/>
        </a:p>
      </dgm:t>
    </dgm:pt>
    <dgm:pt modelId="{71B0BBB9-385D-4A70-AFA3-C908FDC1C535}" type="pres">
      <dgm:prSet presAssocID="{0C126FEE-4EED-4BEB-A787-8B86B48AB402}" presName="diagram" presStyleCnt="0">
        <dgm:presLayoutVars>
          <dgm:chPref val="1"/>
          <dgm:dir/>
          <dgm:animOne val="branch"/>
          <dgm:animLvl val="lvl"/>
          <dgm:resizeHandles/>
        </dgm:presLayoutVars>
      </dgm:prSet>
      <dgm:spPr/>
    </dgm:pt>
    <dgm:pt modelId="{B0F6B185-004F-485F-A47A-850E201D8357}" type="pres">
      <dgm:prSet presAssocID="{E3316C50-0039-4590-8654-C6C2B8D6CDCA}" presName="root" presStyleCnt="0"/>
      <dgm:spPr/>
    </dgm:pt>
    <dgm:pt modelId="{163C7D3E-07B6-4243-9E11-7D848F6284B9}" type="pres">
      <dgm:prSet presAssocID="{E3316C50-0039-4590-8654-C6C2B8D6CDCA}" presName="rootComposite" presStyleCnt="0"/>
      <dgm:spPr/>
    </dgm:pt>
    <dgm:pt modelId="{4E6D2806-E9C0-4F18-8042-D85D5728F21C}" type="pres">
      <dgm:prSet presAssocID="{E3316C50-0039-4590-8654-C6C2B8D6CDCA}" presName="rootText" presStyleLbl="node1" presStyleIdx="0" presStyleCnt="2"/>
      <dgm:spPr/>
    </dgm:pt>
    <dgm:pt modelId="{BD43828E-487E-4F6C-941C-2351F32B5A2D}" type="pres">
      <dgm:prSet presAssocID="{E3316C50-0039-4590-8654-C6C2B8D6CDCA}" presName="rootConnector" presStyleLbl="node1" presStyleIdx="0" presStyleCnt="2"/>
      <dgm:spPr/>
    </dgm:pt>
    <dgm:pt modelId="{B5C5AA9E-8450-4B4B-BEE3-D911835228D0}" type="pres">
      <dgm:prSet presAssocID="{E3316C50-0039-4590-8654-C6C2B8D6CDCA}" presName="childShape" presStyleCnt="0"/>
      <dgm:spPr/>
    </dgm:pt>
    <dgm:pt modelId="{2C452EDB-5F75-4FF7-8E29-26DBED8FC5EB}" type="pres">
      <dgm:prSet presAssocID="{F15B2990-C88B-4C3B-A49B-FE4BA22133D2}" presName="Name13" presStyleLbl="parChTrans1D2" presStyleIdx="0" presStyleCnt="2"/>
      <dgm:spPr/>
    </dgm:pt>
    <dgm:pt modelId="{8A4350C8-B2E1-4599-B18C-28D5582AC1AC}" type="pres">
      <dgm:prSet presAssocID="{99CA3B3E-C717-452A-B147-FAC2DF9FC8F9}" presName="childText" presStyleLbl="bgAcc1" presStyleIdx="0" presStyleCnt="2">
        <dgm:presLayoutVars>
          <dgm:bulletEnabled val="1"/>
        </dgm:presLayoutVars>
      </dgm:prSet>
      <dgm:spPr/>
    </dgm:pt>
    <dgm:pt modelId="{7BFC0892-60F2-40E1-8FED-F4DB8E1EB8F2}" type="pres">
      <dgm:prSet presAssocID="{BBD71D64-5083-4F4A-B63F-AE78A1A18880}" presName="root" presStyleCnt="0"/>
      <dgm:spPr/>
    </dgm:pt>
    <dgm:pt modelId="{D766B419-AE79-4D05-A9CA-055AC30BF915}" type="pres">
      <dgm:prSet presAssocID="{BBD71D64-5083-4F4A-B63F-AE78A1A18880}" presName="rootComposite" presStyleCnt="0"/>
      <dgm:spPr/>
    </dgm:pt>
    <dgm:pt modelId="{DEAB1E19-40F2-4724-B319-BABFB1DDB74E}" type="pres">
      <dgm:prSet presAssocID="{BBD71D64-5083-4F4A-B63F-AE78A1A18880}" presName="rootText" presStyleLbl="node1" presStyleIdx="1" presStyleCnt="2"/>
      <dgm:spPr/>
    </dgm:pt>
    <dgm:pt modelId="{65192C5C-DFA9-414A-BEE6-00468F29D10D}" type="pres">
      <dgm:prSet presAssocID="{BBD71D64-5083-4F4A-B63F-AE78A1A18880}" presName="rootConnector" presStyleLbl="node1" presStyleIdx="1" presStyleCnt="2"/>
      <dgm:spPr/>
    </dgm:pt>
    <dgm:pt modelId="{61A77CCC-08AD-48BC-8E72-87C4DDCCD2EC}" type="pres">
      <dgm:prSet presAssocID="{BBD71D64-5083-4F4A-B63F-AE78A1A18880}" presName="childShape" presStyleCnt="0"/>
      <dgm:spPr/>
    </dgm:pt>
    <dgm:pt modelId="{1632EE0A-6A6F-4A29-BBD2-53B13A8F525C}" type="pres">
      <dgm:prSet presAssocID="{E93A10D4-2A14-4B72-A34B-4747296FB9AD}" presName="Name13" presStyleLbl="parChTrans1D2" presStyleIdx="1" presStyleCnt="2"/>
      <dgm:spPr/>
    </dgm:pt>
    <dgm:pt modelId="{19178455-EAF0-43B8-B2E5-25C7681A0330}" type="pres">
      <dgm:prSet presAssocID="{B5EAD478-90A1-456E-8B64-16A468AAE6DA}" presName="childText" presStyleLbl="bgAcc1" presStyleIdx="1" presStyleCnt="2">
        <dgm:presLayoutVars>
          <dgm:bulletEnabled val="1"/>
        </dgm:presLayoutVars>
      </dgm:prSet>
      <dgm:spPr/>
    </dgm:pt>
  </dgm:ptLst>
  <dgm:cxnLst>
    <dgm:cxn modelId="{F952D52E-6280-476C-849A-BAA486E8C6EB}" srcId="{BBD71D64-5083-4F4A-B63F-AE78A1A18880}" destId="{B5EAD478-90A1-456E-8B64-16A468AAE6DA}" srcOrd="0" destOrd="0" parTransId="{E93A10D4-2A14-4B72-A34B-4747296FB9AD}" sibTransId="{E762C005-A670-45F5-8CCB-7E901AD884AE}"/>
    <dgm:cxn modelId="{92D27B35-44D3-4C4A-A8F1-BD381B3A9DB9}" type="presOf" srcId="{F15B2990-C88B-4C3B-A49B-FE4BA22133D2}" destId="{2C452EDB-5F75-4FF7-8E29-26DBED8FC5EB}" srcOrd="0" destOrd="0" presId="urn:microsoft.com/office/officeart/2005/8/layout/hierarchy3"/>
    <dgm:cxn modelId="{C770F146-226F-45AD-818B-4A3D3E8131BA}" type="presOf" srcId="{BBD71D64-5083-4F4A-B63F-AE78A1A18880}" destId="{DEAB1E19-40F2-4724-B319-BABFB1DDB74E}" srcOrd="0" destOrd="0" presId="urn:microsoft.com/office/officeart/2005/8/layout/hierarchy3"/>
    <dgm:cxn modelId="{6AB9114D-64EB-4423-9068-9F2009B8A2B7}" srcId="{E3316C50-0039-4590-8654-C6C2B8D6CDCA}" destId="{99CA3B3E-C717-452A-B147-FAC2DF9FC8F9}" srcOrd="0" destOrd="0" parTransId="{F15B2990-C88B-4C3B-A49B-FE4BA22133D2}" sibTransId="{6489F1A4-C7A5-45F8-B90B-DF451F83A42C}"/>
    <dgm:cxn modelId="{6048384F-2392-45BE-ACCB-8539A14140AB}" type="presOf" srcId="{0C126FEE-4EED-4BEB-A787-8B86B48AB402}" destId="{71B0BBB9-385D-4A70-AFA3-C908FDC1C535}" srcOrd="0" destOrd="0" presId="urn:microsoft.com/office/officeart/2005/8/layout/hierarchy3"/>
    <dgm:cxn modelId="{45C61251-BA8A-455A-8C78-2B29A5B8DD16}" srcId="{0C126FEE-4EED-4BEB-A787-8B86B48AB402}" destId="{E3316C50-0039-4590-8654-C6C2B8D6CDCA}" srcOrd="0" destOrd="0" parTransId="{AE9A193A-6E5A-466C-9531-F51CA95FCE6F}" sibTransId="{D19A0975-A267-424C-B8C1-7D3852875BDC}"/>
    <dgm:cxn modelId="{330D0384-601D-4CE1-AB01-CE406E3EA2A2}" type="presOf" srcId="{E93A10D4-2A14-4B72-A34B-4747296FB9AD}" destId="{1632EE0A-6A6F-4A29-BBD2-53B13A8F525C}" srcOrd="0" destOrd="0" presId="urn:microsoft.com/office/officeart/2005/8/layout/hierarchy3"/>
    <dgm:cxn modelId="{185E32C4-417C-4C8B-8A38-AF0B778D7CAF}" type="presOf" srcId="{99CA3B3E-C717-452A-B147-FAC2DF9FC8F9}" destId="{8A4350C8-B2E1-4599-B18C-28D5582AC1AC}" srcOrd="0" destOrd="0" presId="urn:microsoft.com/office/officeart/2005/8/layout/hierarchy3"/>
    <dgm:cxn modelId="{5A442CCC-2983-4E92-9815-C7AD1F4F02EC}" srcId="{0C126FEE-4EED-4BEB-A787-8B86B48AB402}" destId="{BBD71D64-5083-4F4A-B63F-AE78A1A18880}" srcOrd="1" destOrd="0" parTransId="{DDE4B4B7-BE02-467F-B07B-F99B23FB41CC}" sibTransId="{6A7A449F-7B6A-4D2E-9E7D-D3EBABB29A88}"/>
    <dgm:cxn modelId="{3C8887D1-17A8-475B-BD3D-20DCBE3E2EF8}" type="presOf" srcId="{E3316C50-0039-4590-8654-C6C2B8D6CDCA}" destId="{4E6D2806-E9C0-4F18-8042-D85D5728F21C}" srcOrd="0" destOrd="0" presId="urn:microsoft.com/office/officeart/2005/8/layout/hierarchy3"/>
    <dgm:cxn modelId="{6A33BCD6-D4BF-4812-8644-4E8D444A0CC5}" type="presOf" srcId="{BBD71D64-5083-4F4A-B63F-AE78A1A18880}" destId="{65192C5C-DFA9-414A-BEE6-00468F29D10D}" srcOrd="1" destOrd="0" presId="urn:microsoft.com/office/officeart/2005/8/layout/hierarchy3"/>
    <dgm:cxn modelId="{56F27BEF-4744-4156-8D2F-028D13C8411B}" type="presOf" srcId="{E3316C50-0039-4590-8654-C6C2B8D6CDCA}" destId="{BD43828E-487E-4F6C-941C-2351F32B5A2D}" srcOrd="1" destOrd="0" presId="urn:microsoft.com/office/officeart/2005/8/layout/hierarchy3"/>
    <dgm:cxn modelId="{33BBA5F9-0858-485F-A726-620FBEEEB59A}" type="presOf" srcId="{B5EAD478-90A1-456E-8B64-16A468AAE6DA}" destId="{19178455-EAF0-43B8-B2E5-25C7681A0330}" srcOrd="0" destOrd="0" presId="urn:microsoft.com/office/officeart/2005/8/layout/hierarchy3"/>
    <dgm:cxn modelId="{794B53E1-7183-48DA-8E71-E23B0203E97A}" type="presParOf" srcId="{71B0BBB9-385D-4A70-AFA3-C908FDC1C535}" destId="{B0F6B185-004F-485F-A47A-850E201D8357}" srcOrd="0" destOrd="0" presId="urn:microsoft.com/office/officeart/2005/8/layout/hierarchy3"/>
    <dgm:cxn modelId="{62B98DFD-038F-4AF1-8E73-E62C79C49961}" type="presParOf" srcId="{B0F6B185-004F-485F-A47A-850E201D8357}" destId="{163C7D3E-07B6-4243-9E11-7D848F6284B9}" srcOrd="0" destOrd="0" presId="urn:microsoft.com/office/officeart/2005/8/layout/hierarchy3"/>
    <dgm:cxn modelId="{26473087-6BA7-4D29-A4E9-D1FB85DC72A1}" type="presParOf" srcId="{163C7D3E-07B6-4243-9E11-7D848F6284B9}" destId="{4E6D2806-E9C0-4F18-8042-D85D5728F21C}" srcOrd="0" destOrd="0" presId="urn:microsoft.com/office/officeart/2005/8/layout/hierarchy3"/>
    <dgm:cxn modelId="{754F61CB-91C4-4DC6-8EE5-93CDC322D30E}" type="presParOf" srcId="{163C7D3E-07B6-4243-9E11-7D848F6284B9}" destId="{BD43828E-487E-4F6C-941C-2351F32B5A2D}" srcOrd="1" destOrd="0" presId="urn:microsoft.com/office/officeart/2005/8/layout/hierarchy3"/>
    <dgm:cxn modelId="{11A996E7-DD14-4D5C-B97B-99AD8435D2F6}" type="presParOf" srcId="{B0F6B185-004F-485F-A47A-850E201D8357}" destId="{B5C5AA9E-8450-4B4B-BEE3-D911835228D0}" srcOrd="1" destOrd="0" presId="urn:microsoft.com/office/officeart/2005/8/layout/hierarchy3"/>
    <dgm:cxn modelId="{4F92F57A-361D-41B1-B22E-43C50AC80F80}" type="presParOf" srcId="{B5C5AA9E-8450-4B4B-BEE3-D911835228D0}" destId="{2C452EDB-5F75-4FF7-8E29-26DBED8FC5EB}" srcOrd="0" destOrd="0" presId="urn:microsoft.com/office/officeart/2005/8/layout/hierarchy3"/>
    <dgm:cxn modelId="{FA865061-5E81-44F9-9642-6CB0554F0E6B}" type="presParOf" srcId="{B5C5AA9E-8450-4B4B-BEE3-D911835228D0}" destId="{8A4350C8-B2E1-4599-B18C-28D5582AC1AC}" srcOrd="1" destOrd="0" presId="urn:microsoft.com/office/officeart/2005/8/layout/hierarchy3"/>
    <dgm:cxn modelId="{FAD1C466-C16B-41C1-BBBB-B0216A20A3C0}" type="presParOf" srcId="{71B0BBB9-385D-4A70-AFA3-C908FDC1C535}" destId="{7BFC0892-60F2-40E1-8FED-F4DB8E1EB8F2}" srcOrd="1" destOrd="0" presId="urn:microsoft.com/office/officeart/2005/8/layout/hierarchy3"/>
    <dgm:cxn modelId="{30429848-88F7-4898-BE8C-4E19E7E0B421}" type="presParOf" srcId="{7BFC0892-60F2-40E1-8FED-F4DB8E1EB8F2}" destId="{D766B419-AE79-4D05-A9CA-055AC30BF915}" srcOrd="0" destOrd="0" presId="urn:microsoft.com/office/officeart/2005/8/layout/hierarchy3"/>
    <dgm:cxn modelId="{CF5A922E-3298-4B85-BF65-466630CEB5BF}" type="presParOf" srcId="{D766B419-AE79-4D05-A9CA-055AC30BF915}" destId="{DEAB1E19-40F2-4724-B319-BABFB1DDB74E}" srcOrd="0" destOrd="0" presId="urn:microsoft.com/office/officeart/2005/8/layout/hierarchy3"/>
    <dgm:cxn modelId="{556C9705-50EB-44AA-8BCE-F1218060F963}" type="presParOf" srcId="{D766B419-AE79-4D05-A9CA-055AC30BF915}" destId="{65192C5C-DFA9-414A-BEE6-00468F29D10D}" srcOrd="1" destOrd="0" presId="urn:microsoft.com/office/officeart/2005/8/layout/hierarchy3"/>
    <dgm:cxn modelId="{408BD57D-003B-4167-8C71-F2C17DE7E224}" type="presParOf" srcId="{7BFC0892-60F2-40E1-8FED-F4DB8E1EB8F2}" destId="{61A77CCC-08AD-48BC-8E72-87C4DDCCD2EC}" srcOrd="1" destOrd="0" presId="urn:microsoft.com/office/officeart/2005/8/layout/hierarchy3"/>
    <dgm:cxn modelId="{8F7955F1-12B1-49A6-9720-5E3BDC3EEAF4}" type="presParOf" srcId="{61A77CCC-08AD-48BC-8E72-87C4DDCCD2EC}" destId="{1632EE0A-6A6F-4A29-BBD2-53B13A8F525C}" srcOrd="0" destOrd="0" presId="urn:microsoft.com/office/officeart/2005/8/layout/hierarchy3"/>
    <dgm:cxn modelId="{A94A0C4F-E719-4299-A7AA-C59253464824}" type="presParOf" srcId="{61A77CCC-08AD-48BC-8E72-87C4DDCCD2EC}" destId="{19178455-EAF0-43B8-B2E5-25C7681A033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386BC6-5219-4830-9697-A663E49CC20E}"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1E346E14-1A7C-4DA2-B598-69D777B9AB10}">
      <dgm:prSet/>
      <dgm:spPr/>
      <dgm:t>
        <a:bodyPr/>
        <a:lstStyle/>
        <a:p>
          <a:pPr algn="ctr" rtl="1"/>
          <a:r>
            <a:rPr lang="fa-IR" dirty="0">
              <a:cs typeface="B Zar" pitchFamily="2" charset="-78"/>
            </a:rPr>
            <a:t>ساختار سرمایه (</a:t>
          </a:r>
          <a:r>
            <a:rPr lang="en-US" dirty="0">
              <a:cs typeface="B Zar" pitchFamily="2" charset="-78"/>
            </a:rPr>
            <a:t>Capital Structure</a:t>
          </a:r>
          <a:r>
            <a:rPr lang="fa-IR" dirty="0">
              <a:cs typeface="B Zar" pitchFamily="2" charset="-78"/>
            </a:rPr>
            <a:t>)</a:t>
          </a:r>
          <a:endParaRPr lang="en-US" dirty="0">
            <a:cs typeface="B Zar" pitchFamily="2" charset="-78"/>
          </a:endParaRPr>
        </a:p>
      </dgm:t>
    </dgm:pt>
    <dgm:pt modelId="{079BFF9A-A982-4708-8430-8FB8D1F3A219}" type="parTrans" cxnId="{75B255DA-2737-421F-AC72-11BD7F9FEFB2}">
      <dgm:prSet/>
      <dgm:spPr/>
      <dgm:t>
        <a:bodyPr/>
        <a:lstStyle/>
        <a:p>
          <a:pPr algn="justLow"/>
          <a:endParaRPr lang="en-US">
            <a:cs typeface="B Zar" pitchFamily="2" charset="-78"/>
          </a:endParaRPr>
        </a:p>
      </dgm:t>
    </dgm:pt>
    <dgm:pt modelId="{3A2D3F16-C361-458F-8C41-E1276ED84E91}" type="sibTrans" cxnId="{75B255DA-2737-421F-AC72-11BD7F9FEFB2}">
      <dgm:prSet/>
      <dgm:spPr/>
      <dgm:t>
        <a:bodyPr/>
        <a:lstStyle/>
        <a:p>
          <a:pPr algn="justLow"/>
          <a:endParaRPr lang="en-US">
            <a:cs typeface="B Zar" pitchFamily="2" charset="-78"/>
          </a:endParaRPr>
        </a:p>
      </dgm:t>
    </dgm:pt>
    <dgm:pt modelId="{8B2CA3AF-A759-407B-BC59-4C616DB03E12}">
      <dgm:prSet/>
      <dgm:spPr/>
      <dgm:t>
        <a:bodyPr/>
        <a:lstStyle/>
        <a:p>
          <a:pPr algn="justLow" rtl="1"/>
          <a:r>
            <a:rPr lang="fa-IR" dirty="0">
              <a:cs typeface="B Zar" pitchFamily="2" charset="-78"/>
            </a:rPr>
            <a:t>ترکیب سرمایۀ شرکت، ساختار سرمایه می‌باشد. ساختار سرمایۀ شرکت می‌تواند ترکیبی از ابزار مبتنی بر حق مالی و ابزار مبتنی بر بدهی باشد.</a:t>
          </a:r>
          <a:endParaRPr lang="en-US" dirty="0">
            <a:cs typeface="B Zar" pitchFamily="2" charset="-78"/>
          </a:endParaRPr>
        </a:p>
      </dgm:t>
    </dgm:pt>
    <dgm:pt modelId="{4F882DC5-E104-41B9-B668-32D6FA6C70FD}" type="parTrans" cxnId="{5340222E-A9ED-4A0B-B5D3-801AEF03DA20}">
      <dgm:prSet/>
      <dgm:spPr/>
      <dgm:t>
        <a:bodyPr/>
        <a:lstStyle/>
        <a:p>
          <a:pPr algn="justLow"/>
          <a:endParaRPr lang="en-US">
            <a:cs typeface="B Zar" pitchFamily="2" charset="-78"/>
          </a:endParaRPr>
        </a:p>
      </dgm:t>
    </dgm:pt>
    <dgm:pt modelId="{A1DF79D3-0AD6-4628-A173-9DA22EDD8AC4}" type="sibTrans" cxnId="{5340222E-A9ED-4A0B-B5D3-801AEF03DA20}">
      <dgm:prSet/>
      <dgm:spPr/>
      <dgm:t>
        <a:bodyPr/>
        <a:lstStyle/>
        <a:p>
          <a:pPr algn="justLow"/>
          <a:endParaRPr lang="en-US">
            <a:cs typeface="B Zar" pitchFamily="2" charset="-78"/>
          </a:endParaRPr>
        </a:p>
      </dgm:t>
    </dgm:pt>
    <dgm:pt modelId="{B9CBC461-FBC2-4DE3-9791-AC9227F8F766}">
      <dgm:prSet/>
      <dgm:spPr/>
      <dgm:t>
        <a:bodyPr/>
        <a:lstStyle/>
        <a:p>
          <a:pPr algn="ctr" rtl="1"/>
          <a:r>
            <a:rPr lang="fa-IR" dirty="0">
              <a:cs typeface="B Zar" pitchFamily="2" charset="-78"/>
            </a:rPr>
            <a:t>اجزای سرمایه (</a:t>
          </a:r>
          <a:r>
            <a:rPr lang="en-US" dirty="0">
              <a:cs typeface="B Zar" pitchFamily="2" charset="-78"/>
            </a:rPr>
            <a:t>Capital Components</a:t>
          </a:r>
          <a:r>
            <a:rPr lang="fa-IR" dirty="0">
              <a:cs typeface="B Zar" pitchFamily="2" charset="-78"/>
            </a:rPr>
            <a:t>)</a:t>
          </a:r>
          <a:endParaRPr lang="en-US" dirty="0">
            <a:cs typeface="B Zar" pitchFamily="2" charset="-78"/>
          </a:endParaRPr>
        </a:p>
      </dgm:t>
    </dgm:pt>
    <dgm:pt modelId="{7B742B72-C598-458B-8D25-49676807C079}" type="parTrans" cxnId="{089392E3-808D-4F2F-B735-3E3FD35828E4}">
      <dgm:prSet/>
      <dgm:spPr/>
      <dgm:t>
        <a:bodyPr/>
        <a:lstStyle/>
        <a:p>
          <a:pPr algn="justLow"/>
          <a:endParaRPr lang="en-US">
            <a:cs typeface="B Zar" pitchFamily="2" charset="-78"/>
          </a:endParaRPr>
        </a:p>
      </dgm:t>
    </dgm:pt>
    <dgm:pt modelId="{EC8152F9-6180-4DE0-B9C2-D008897D1C0A}" type="sibTrans" cxnId="{089392E3-808D-4F2F-B735-3E3FD35828E4}">
      <dgm:prSet/>
      <dgm:spPr/>
      <dgm:t>
        <a:bodyPr/>
        <a:lstStyle/>
        <a:p>
          <a:pPr algn="justLow"/>
          <a:endParaRPr lang="en-US">
            <a:cs typeface="B Zar" pitchFamily="2" charset="-78"/>
          </a:endParaRPr>
        </a:p>
      </dgm:t>
    </dgm:pt>
    <dgm:pt modelId="{E32209F9-C25C-42B8-89E3-61FB702433EB}">
      <dgm:prSet/>
      <dgm:spPr/>
      <dgm:t>
        <a:bodyPr/>
        <a:lstStyle/>
        <a:p>
          <a:pPr algn="justLow" rtl="1"/>
          <a:r>
            <a:rPr lang="fa-IR" dirty="0">
              <a:cs typeface="B Zar" pitchFamily="2" charset="-78"/>
            </a:rPr>
            <a:t>به اجزای تشکیل‌دهندۀ سرمایۀ شرکت گویند. اجزای سرمایه می‌تواند شامل سهام عادی، سهام ممتاز، اوراق قرضه و ... باشد.</a:t>
          </a:r>
          <a:endParaRPr lang="en-US" dirty="0">
            <a:cs typeface="B Zar" pitchFamily="2" charset="-78"/>
          </a:endParaRPr>
        </a:p>
      </dgm:t>
    </dgm:pt>
    <dgm:pt modelId="{9B367962-7840-4B4A-94AF-E95DF3BC1489}" type="parTrans" cxnId="{488FC56F-C93D-4EF0-8425-379CC20A78BF}">
      <dgm:prSet/>
      <dgm:spPr/>
      <dgm:t>
        <a:bodyPr/>
        <a:lstStyle/>
        <a:p>
          <a:pPr algn="justLow"/>
          <a:endParaRPr lang="en-US">
            <a:cs typeface="B Zar" pitchFamily="2" charset="-78"/>
          </a:endParaRPr>
        </a:p>
      </dgm:t>
    </dgm:pt>
    <dgm:pt modelId="{806301D4-A6DE-4EB2-BEF3-AD9A056EEA49}" type="sibTrans" cxnId="{488FC56F-C93D-4EF0-8425-379CC20A78BF}">
      <dgm:prSet/>
      <dgm:spPr/>
      <dgm:t>
        <a:bodyPr/>
        <a:lstStyle/>
        <a:p>
          <a:pPr algn="justLow"/>
          <a:endParaRPr lang="en-US">
            <a:cs typeface="B Zar" pitchFamily="2" charset="-78"/>
          </a:endParaRPr>
        </a:p>
      </dgm:t>
    </dgm:pt>
    <dgm:pt modelId="{CFE16F3E-F929-46D1-A41D-660F8CEAF3E9}">
      <dgm:prSet/>
      <dgm:spPr/>
      <dgm:t>
        <a:bodyPr/>
        <a:lstStyle/>
        <a:p>
          <a:pPr algn="ctr" rtl="1"/>
          <a:r>
            <a:rPr lang="fa-IR" dirty="0">
              <a:cs typeface="B Zar" pitchFamily="2" charset="-78"/>
            </a:rPr>
            <a:t>ساختار سرمایۀ هدف (</a:t>
          </a:r>
          <a:r>
            <a:rPr lang="en-US" dirty="0">
              <a:cs typeface="B Zar" pitchFamily="2" charset="-78"/>
            </a:rPr>
            <a:t>Target Capital Structure</a:t>
          </a:r>
          <a:r>
            <a:rPr lang="fa-IR" dirty="0">
              <a:cs typeface="B Zar" pitchFamily="2" charset="-78"/>
            </a:rPr>
            <a:t>)</a:t>
          </a:r>
          <a:endParaRPr lang="en-US" dirty="0">
            <a:cs typeface="B Zar" pitchFamily="2" charset="-78"/>
          </a:endParaRPr>
        </a:p>
      </dgm:t>
    </dgm:pt>
    <dgm:pt modelId="{F1EF712D-41ED-4A25-8587-6812838C1ED7}" type="parTrans" cxnId="{E705FDE1-431C-44D7-9394-F5684B84E7F7}">
      <dgm:prSet/>
      <dgm:spPr/>
      <dgm:t>
        <a:bodyPr/>
        <a:lstStyle/>
        <a:p>
          <a:pPr algn="justLow"/>
          <a:endParaRPr lang="en-US">
            <a:cs typeface="B Zar" pitchFamily="2" charset="-78"/>
          </a:endParaRPr>
        </a:p>
      </dgm:t>
    </dgm:pt>
    <dgm:pt modelId="{BAC8667B-CAB9-496F-98DD-E84209C8F123}" type="sibTrans" cxnId="{E705FDE1-431C-44D7-9394-F5684B84E7F7}">
      <dgm:prSet/>
      <dgm:spPr/>
      <dgm:t>
        <a:bodyPr/>
        <a:lstStyle/>
        <a:p>
          <a:pPr algn="justLow"/>
          <a:endParaRPr lang="en-US">
            <a:cs typeface="B Zar" pitchFamily="2" charset="-78"/>
          </a:endParaRPr>
        </a:p>
      </dgm:t>
    </dgm:pt>
    <dgm:pt modelId="{28B549AC-94CC-4209-B698-58A3A78FDD74}">
      <dgm:prSet/>
      <dgm:spPr/>
      <dgm:t>
        <a:bodyPr/>
        <a:lstStyle/>
        <a:p>
          <a:pPr algn="justLow" rtl="1"/>
          <a:r>
            <a:rPr lang="fa-IR" dirty="0">
              <a:cs typeface="B Zar" pitchFamily="2" charset="-78"/>
            </a:rPr>
            <a:t>اغلب شرکت‌ها برای اجزای سرمایۀ خود درصدهای معینی درنظر می‌گیرند و سعی می‌کنند در طول زمان، سهم اجزای سرمایه را در ساختار سرمایه حفظ کنند.</a:t>
          </a:r>
          <a:endParaRPr lang="en-US" dirty="0">
            <a:cs typeface="B Zar" pitchFamily="2" charset="-78"/>
          </a:endParaRPr>
        </a:p>
      </dgm:t>
    </dgm:pt>
    <dgm:pt modelId="{492477A5-F1C1-4D11-AEBF-6E1F7968D0A5}" type="parTrans" cxnId="{C213C09D-B925-4D25-9F06-266C38A04D36}">
      <dgm:prSet/>
      <dgm:spPr/>
      <dgm:t>
        <a:bodyPr/>
        <a:lstStyle/>
        <a:p>
          <a:pPr algn="justLow"/>
          <a:endParaRPr lang="en-US">
            <a:cs typeface="B Zar" pitchFamily="2" charset="-78"/>
          </a:endParaRPr>
        </a:p>
      </dgm:t>
    </dgm:pt>
    <dgm:pt modelId="{7FA9541A-5925-4844-A25C-EE97D01ED94A}" type="sibTrans" cxnId="{C213C09D-B925-4D25-9F06-266C38A04D36}">
      <dgm:prSet/>
      <dgm:spPr/>
      <dgm:t>
        <a:bodyPr/>
        <a:lstStyle/>
        <a:p>
          <a:pPr algn="justLow"/>
          <a:endParaRPr lang="en-US">
            <a:cs typeface="B Zar" pitchFamily="2" charset="-78"/>
          </a:endParaRPr>
        </a:p>
      </dgm:t>
    </dgm:pt>
    <dgm:pt modelId="{B6A64670-64B9-48F6-9CE9-8D35D203A8A8}" type="pres">
      <dgm:prSet presAssocID="{2F386BC6-5219-4830-9697-A663E49CC20E}" presName="linear" presStyleCnt="0">
        <dgm:presLayoutVars>
          <dgm:animLvl val="lvl"/>
          <dgm:resizeHandles val="exact"/>
        </dgm:presLayoutVars>
      </dgm:prSet>
      <dgm:spPr/>
    </dgm:pt>
    <dgm:pt modelId="{33710A42-1168-47CF-BF14-9234F120E7BC}" type="pres">
      <dgm:prSet presAssocID="{1E346E14-1A7C-4DA2-B598-69D777B9AB10}" presName="parentText" presStyleLbl="node1" presStyleIdx="0" presStyleCnt="3">
        <dgm:presLayoutVars>
          <dgm:chMax val="0"/>
          <dgm:bulletEnabled val="1"/>
        </dgm:presLayoutVars>
      </dgm:prSet>
      <dgm:spPr/>
    </dgm:pt>
    <dgm:pt modelId="{DAA54CC4-360F-4FE0-A876-038611B82993}" type="pres">
      <dgm:prSet presAssocID="{1E346E14-1A7C-4DA2-B598-69D777B9AB10}" presName="childText" presStyleLbl="revTx" presStyleIdx="0" presStyleCnt="3">
        <dgm:presLayoutVars>
          <dgm:bulletEnabled val="1"/>
        </dgm:presLayoutVars>
      </dgm:prSet>
      <dgm:spPr/>
    </dgm:pt>
    <dgm:pt modelId="{F480ACD5-098E-4EE6-AB32-B7BA89611981}" type="pres">
      <dgm:prSet presAssocID="{B9CBC461-FBC2-4DE3-9791-AC9227F8F766}" presName="parentText" presStyleLbl="node1" presStyleIdx="1" presStyleCnt="3">
        <dgm:presLayoutVars>
          <dgm:chMax val="0"/>
          <dgm:bulletEnabled val="1"/>
        </dgm:presLayoutVars>
      </dgm:prSet>
      <dgm:spPr/>
    </dgm:pt>
    <dgm:pt modelId="{958E0737-2526-49CE-8A92-6B3AB9816298}" type="pres">
      <dgm:prSet presAssocID="{B9CBC461-FBC2-4DE3-9791-AC9227F8F766}" presName="childText" presStyleLbl="revTx" presStyleIdx="1" presStyleCnt="3">
        <dgm:presLayoutVars>
          <dgm:bulletEnabled val="1"/>
        </dgm:presLayoutVars>
      </dgm:prSet>
      <dgm:spPr/>
    </dgm:pt>
    <dgm:pt modelId="{4D297A28-9D04-46D8-809D-DBA39D5A8E09}" type="pres">
      <dgm:prSet presAssocID="{CFE16F3E-F929-46D1-A41D-660F8CEAF3E9}" presName="parentText" presStyleLbl="node1" presStyleIdx="2" presStyleCnt="3">
        <dgm:presLayoutVars>
          <dgm:chMax val="0"/>
          <dgm:bulletEnabled val="1"/>
        </dgm:presLayoutVars>
      </dgm:prSet>
      <dgm:spPr/>
    </dgm:pt>
    <dgm:pt modelId="{06BE39E0-0D16-44B3-95EC-38AD6ADEDAEB}" type="pres">
      <dgm:prSet presAssocID="{CFE16F3E-F929-46D1-A41D-660F8CEAF3E9}" presName="childText" presStyleLbl="revTx" presStyleIdx="2" presStyleCnt="3">
        <dgm:presLayoutVars>
          <dgm:bulletEnabled val="1"/>
        </dgm:presLayoutVars>
      </dgm:prSet>
      <dgm:spPr/>
    </dgm:pt>
  </dgm:ptLst>
  <dgm:cxnLst>
    <dgm:cxn modelId="{E9060A23-04C0-431E-84C2-866ACC5B5477}" type="presOf" srcId="{28B549AC-94CC-4209-B698-58A3A78FDD74}" destId="{06BE39E0-0D16-44B3-95EC-38AD6ADEDAEB}" srcOrd="0" destOrd="0" presId="urn:microsoft.com/office/officeart/2005/8/layout/vList2"/>
    <dgm:cxn modelId="{5340222E-A9ED-4A0B-B5D3-801AEF03DA20}" srcId="{1E346E14-1A7C-4DA2-B598-69D777B9AB10}" destId="{8B2CA3AF-A759-407B-BC59-4C616DB03E12}" srcOrd="0" destOrd="0" parTransId="{4F882DC5-E104-41B9-B668-32D6FA6C70FD}" sibTransId="{A1DF79D3-0AD6-4628-A173-9DA22EDD8AC4}"/>
    <dgm:cxn modelId="{5F49AC31-D4D5-4056-8561-9C0A052F3650}" type="presOf" srcId="{CFE16F3E-F929-46D1-A41D-660F8CEAF3E9}" destId="{4D297A28-9D04-46D8-809D-DBA39D5A8E09}" srcOrd="0" destOrd="0" presId="urn:microsoft.com/office/officeart/2005/8/layout/vList2"/>
    <dgm:cxn modelId="{C6FDEF4F-E73A-4BC0-83A4-96F54D4898F3}" type="presOf" srcId="{1E346E14-1A7C-4DA2-B598-69D777B9AB10}" destId="{33710A42-1168-47CF-BF14-9234F120E7BC}" srcOrd="0" destOrd="0" presId="urn:microsoft.com/office/officeart/2005/8/layout/vList2"/>
    <dgm:cxn modelId="{9B07EB63-48D0-40C4-A109-0FB83A4A770C}" type="presOf" srcId="{2F386BC6-5219-4830-9697-A663E49CC20E}" destId="{B6A64670-64B9-48F6-9CE9-8D35D203A8A8}" srcOrd="0" destOrd="0" presId="urn:microsoft.com/office/officeart/2005/8/layout/vList2"/>
    <dgm:cxn modelId="{E41A736E-DEFA-447F-A338-45F4B7EB8A27}" type="presOf" srcId="{E32209F9-C25C-42B8-89E3-61FB702433EB}" destId="{958E0737-2526-49CE-8A92-6B3AB9816298}" srcOrd="0" destOrd="0" presId="urn:microsoft.com/office/officeart/2005/8/layout/vList2"/>
    <dgm:cxn modelId="{488FC56F-C93D-4EF0-8425-379CC20A78BF}" srcId="{B9CBC461-FBC2-4DE3-9791-AC9227F8F766}" destId="{E32209F9-C25C-42B8-89E3-61FB702433EB}" srcOrd="0" destOrd="0" parTransId="{9B367962-7840-4B4A-94AF-E95DF3BC1489}" sibTransId="{806301D4-A6DE-4EB2-BEF3-AD9A056EEA49}"/>
    <dgm:cxn modelId="{C213C09D-B925-4D25-9F06-266C38A04D36}" srcId="{CFE16F3E-F929-46D1-A41D-660F8CEAF3E9}" destId="{28B549AC-94CC-4209-B698-58A3A78FDD74}" srcOrd="0" destOrd="0" parTransId="{492477A5-F1C1-4D11-AEBF-6E1F7968D0A5}" sibTransId="{7FA9541A-5925-4844-A25C-EE97D01ED94A}"/>
    <dgm:cxn modelId="{75B255DA-2737-421F-AC72-11BD7F9FEFB2}" srcId="{2F386BC6-5219-4830-9697-A663E49CC20E}" destId="{1E346E14-1A7C-4DA2-B598-69D777B9AB10}" srcOrd="0" destOrd="0" parTransId="{079BFF9A-A982-4708-8430-8FB8D1F3A219}" sibTransId="{3A2D3F16-C361-458F-8C41-E1276ED84E91}"/>
    <dgm:cxn modelId="{E705FDE1-431C-44D7-9394-F5684B84E7F7}" srcId="{2F386BC6-5219-4830-9697-A663E49CC20E}" destId="{CFE16F3E-F929-46D1-A41D-660F8CEAF3E9}" srcOrd="2" destOrd="0" parTransId="{F1EF712D-41ED-4A25-8587-6812838C1ED7}" sibTransId="{BAC8667B-CAB9-496F-98DD-E84209C8F123}"/>
    <dgm:cxn modelId="{089392E3-808D-4F2F-B735-3E3FD35828E4}" srcId="{2F386BC6-5219-4830-9697-A663E49CC20E}" destId="{B9CBC461-FBC2-4DE3-9791-AC9227F8F766}" srcOrd="1" destOrd="0" parTransId="{7B742B72-C598-458B-8D25-49676807C079}" sibTransId="{EC8152F9-6180-4DE0-B9C2-D008897D1C0A}"/>
    <dgm:cxn modelId="{99B596E6-6757-4E5D-922B-312DC2EEB22C}" type="presOf" srcId="{8B2CA3AF-A759-407B-BC59-4C616DB03E12}" destId="{DAA54CC4-360F-4FE0-A876-038611B82993}" srcOrd="0" destOrd="0" presId="urn:microsoft.com/office/officeart/2005/8/layout/vList2"/>
    <dgm:cxn modelId="{43F3A8EB-0E6D-476F-8FD8-FB00CDE343E5}" type="presOf" srcId="{B9CBC461-FBC2-4DE3-9791-AC9227F8F766}" destId="{F480ACD5-098E-4EE6-AB32-B7BA89611981}" srcOrd="0" destOrd="0" presId="urn:microsoft.com/office/officeart/2005/8/layout/vList2"/>
    <dgm:cxn modelId="{9D97B6C7-9C9A-4A95-A809-7834377F2641}" type="presParOf" srcId="{B6A64670-64B9-48F6-9CE9-8D35D203A8A8}" destId="{33710A42-1168-47CF-BF14-9234F120E7BC}" srcOrd="0" destOrd="0" presId="urn:microsoft.com/office/officeart/2005/8/layout/vList2"/>
    <dgm:cxn modelId="{9717DC7F-594A-426D-BA01-AD447F2EF3FB}" type="presParOf" srcId="{B6A64670-64B9-48F6-9CE9-8D35D203A8A8}" destId="{DAA54CC4-360F-4FE0-A876-038611B82993}" srcOrd="1" destOrd="0" presId="urn:microsoft.com/office/officeart/2005/8/layout/vList2"/>
    <dgm:cxn modelId="{2CBCBE75-397B-4A25-89F4-A3ED4B4D69E7}" type="presParOf" srcId="{B6A64670-64B9-48F6-9CE9-8D35D203A8A8}" destId="{F480ACD5-098E-4EE6-AB32-B7BA89611981}" srcOrd="2" destOrd="0" presId="urn:microsoft.com/office/officeart/2005/8/layout/vList2"/>
    <dgm:cxn modelId="{2E38A925-7DDB-4D74-8D76-19FF36496415}" type="presParOf" srcId="{B6A64670-64B9-48F6-9CE9-8D35D203A8A8}" destId="{958E0737-2526-49CE-8A92-6B3AB9816298}" srcOrd="3" destOrd="0" presId="urn:microsoft.com/office/officeart/2005/8/layout/vList2"/>
    <dgm:cxn modelId="{22004811-2632-49D6-837D-E746EC7CC7A1}" type="presParOf" srcId="{B6A64670-64B9-48F6-9CE9-8D35D203A8A8}" destId="{4D297A28-9D04-46D8-809D-DBA39D5A8E09}" srcOrd="4" destOrd="0" presId="urn:microsoft.com/office/officeart/2005/8/layout/vList2"/>
    <dgm:cxn modelId="{A9A18D77-A959-4951-A0CA-0F99ECD5061E}" type="presParOf" srcId="{B6A64670-64B9-48F6-9CE9-8D35D203A8A8}" destId="{06BE39E0-0D16-44B3-95EC-38AD6ADEDAE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FD8349F-C798-4D13-BC3E-8520C20CA2FF}" type="doc">
      <dgm:prSet loTypeId="urn:microsoft.com/office/officeart/2005/8/layout/chevron2" loCatId="process" qsTypeId="urn:microsoft.com/office/officeart/2005/8/quickstyle/3d1" qsCatId="3D" csTypeId="urn:microsoft.com/office/officeart/2005/8/colors/colorful3" csCatId="colorful" phldr="1"/>
      <dgm:spPr/>
      <dgm:t>
        <a:bodyPr/>
        <a:lstStyle/>
        <a:p>
          <a:endParaRPr lang="en-US"/>
        </a:p>
      </dgm:t>
    </dgm:pt>
    <dgm:pt modelId="{1BE9032C-1D03-49CF-A0A9-A90DE8429B5B}">
      <dgm:prSet/>
      <dgm:spPr/>
      <dgm:t>
        <a:bodyPr/>
        <a:lstStyle/>
        <a:p>
          <a:pPr algn="ctr" rtl="1"/>
          <a:r>
            <a:rPr lang="fa-IR" dirty="0">
              <a:cs typeface="B Titr" pitchFamily="2" charset="-78"/>
            </a:rPr>
            <a:t>ساختار مالی          (</a:t>
          </a:r>
          <a:r>
            <a:rPr lang="en-US" dirty="0">
              <a:cs typeface="B Titr" pitchFamily="2" charset="-78"/>
            </a:rPr>
            <a:t>Financial Structure</a:t>
          </a:r>
          <a:r>
            <a:rPr lang="fa-IR" dirty="0">
              <a:cs typeface="B Titr" pitchFamily="2" charset="-78"/>
            </a:rPr>
            <a:t> )</a:t>
          </a:r>
          <a:endParaRPr lang="en-US" dirty="0">
            <a:cs typeface="B Titr" pitchFamily="2" charset="-78"/>
          </a:endParaRPr>
        </a:p>
      </dgm:t>
    </dgm:pt>
    <dgm:pt modelId="{AE02CCE4-9ECB-489F-AB66-CC99CFF6E32F}" type="parTrans" cxnId="{76221644-F69A-40A8-A663-D2618B2356F6}">
      <dgm:prSet/>
      <dgm:spPr/>
      <dgm:t>
        <a:bodyPr/>
        <a:lstStyle/>
        <a:p>
          <a:pPr algn="justLow"/>
          <a:endParaRPr lang="en-US">
            <a:cs typeface="B Zar" pitchFamily="2" charset="-78"/>
          </a:endParaRPr>
        </a:p>
      </dgm:t>
    </dgm:pt>
    <dgm:pt modelId="{A825639D-B6B8-447C-9A0C-3C4F5AD30AF7}" type="sibTrans" cxnId="{76221644-F69A-40A8-A663-D2618B2356F6}">
      <dgm:prSet/>
      <dgm:spPr/>
      <dgm:t>
        <a:bodyPr/>
        <a:lstStyle/>
        <a:p>
          <a:pPr algn="justLow"/>
          <a:endParaRPr lang="en-US">
            <a:cs typeface="B Zar" pitchFamily="2" charset="-78"/>
          </a:endParaRPr>
        </a:p>
      </dgm:t>
    </dgm:pt>
    <dgm:pt modelId="{D0EC0706-03F0-4973-88B5-94C08F1C4E65}">
      <dgm:prSet/>
      <dgm:spPr/>
      <dgm:t>
        <a:bodyPr/>
        <a:lstStyle/>
        <a:p>
          <a:pPr algn="justLow" rtl="1"/>
          <a:r>
            <a:rPr lang="fa-IR" dirty="0">
              <a:cs typeface="B Zar" pitchFamily="2" charset="-78"/>
            </a:rPr>
            <a:t>شامل ترکیب سمت چپ ترازنامه می‌باشد و بنابراین شامل منابع مالی کوتاه‌مدت نیز می‌شود.</a:t>
          </a:r>
          <a:endParaRPr lang="en-US" dirty="0">
            <a:cs typeface="B Zar" pitchFamily="2" charset="-78"/>
          </a:endParaRPr>
        </a:p>
      </dgm:t>
    </dgm:pt>
    <dgm:pt modelId="{323F1945-6ED9-4C8E-B48F-70F3F39C7775}" type="parTrans" cxnId="{B69CA413-CC65-4A4A-B8C6-37A144BC5500}">
      <dgm:prSet/>
      <dgm:spPr/>
      <dgm:t>
        <a:bodyPr/>
        <a:lstStyle/>
        <a:p>
          <a:pPr algn="justLow"/>
          <a:endParaRPr lang="en-US">
            <a:cs typeface="B Zar" pitchFamily="2" charset="-78"/>
          </a:endParaRPr>
        </a:p>
      </dgm:t>
    </dgm:pt>
    <dgm:pt modelId="{35CEC84A-481F-41EE-983C-2B2408D3B799}" type="sibTrans" cxnId="{B69CA413-CC65-4A4A-B8C6-37A144BC5500}">
      <dgm:prSet/>
      <dgm:spPr/>
      <dgm:t>
        <a:bodyPr/>
        <a:lstStyle/>
        <a:p>
          <a:pPr algn="justLow"/>
          <a:endParaRPr lang="en-US">
            <a:cs typeface="B Zar" pitchFamily="2" charset="-78"/>
          </a:endParaRPr>
        </a:p>
      </dgm:t>
    </dgm:pt>
    <dgm:pt modelId="{6BC8ABF2-A72E-4A8F-ABD4-3962658E07F7}">
      <dgm:prSet/>
      <dgm:spPr/>
      <dgm:t>
        <a:bodyPr/>
        <a:lstStyle/>
        <a:p>
          <a:pPr algn="ctr" rtl="1"/>
          <a:r>
            <a:rPr lang="fa-IR" dirty="0">
              <a:cs typeface="B Titr" pitchFamily="2" charset="-78"/>
            </a:rPr>
            <a:t>ساختار سرمایه </a:t>
          </a:r>
          <a:r>
            <a:rPr lang="en-US" dirty="0">
              <a:cs typeface="B Titr" pitchFamily="2" charset="-78"/>
            </a:rPr>
            <a:t>    </a:t>
          </a:r>
          <a:r>
            <a:rPr lang="fa-IR" dirty="0">
              <a:cs typeface="B Titr" pitchFamily="2" charset="-78"/>
            </a:rPr>
            <a:t>(</a:t>
          </a:r>
          <a:r>
            <a:rPr lang="en-GB" dirty="0">
              <a:cs typeface="B Titr" pitchFamily="2" charset="-78"/>
            </a:rPr>
            <a:t>Capital Structure</a:t>
          </a:r>
          <a:r>
            <a:rPr lang="fa-IR" dirty="0">
              <a:cs typeface="B Titr" pitchFamily="2" charset="-78"/>
            </a:rPr>
            <a:t>) </a:t>
          </a:r>
          <a:endParaRPr lang="en-US" dirty="0">
            <a:cs typeface="B Titr" pitchFamily="2" charset="-78"/>
          </a:endParaRPr>
        </a:p>
      </dgm:t>
    </dgm:pt>
    <dgm:pt modelId="{7378049F-EBDD-4982-8723-78CDDB49F98C}" type="parTrans" cxnId="{507DF04C-25EE-4291-B25A-7CEC4CA2C8CA}">
      <dgm:prSet/>
      <dgm:spPr/>
      <dgm:t>
        <a:bodyPr/>
        <a:lstStyle/>
        <a:p>
          <a:pPr algn="justLow"/>
          <a:endParaRPr lang="en-US">
            <a:cs typeface="B Zar" pitchFamily="2" charset="-78"/>
          </a:endParaRPr>
        </a:p>
      </dgm:t>
    </dgm:pt>
    <dgm:pt modelId="{E6AC424C-3960-4F6E-8BB0-997051D02D08}" type="sibTrans" cxnId="{507DF04C-25EE-4291-B25A-7CEC4CA2C8CA}">
      <dgm:prSet/>
      <dgm:spPr/>
      <dgm:t>
        <a:bodyPr/>
        <a:lstStyle/>
        <a:p>
          <a:pPr algn="justLow"/>
          <a:endParaRPr lang="en-US">
            <a:cs typeface="B Zar" pitchFamily="2" charset="-78"/>
          </a:endParaRPr>
        </a:p>
      </dgm:t>
    </dgm:pt>
    <dgm:pt modelId="{169ECDCD-E47E-46DC-8011-26B7DE1FC169}">
      <dgm:prSet/>
      <dgm:spPr/>
      <dgm:t>
        <a:bodyPr/>
        <a:lstStyle/>
        <a:p>
          <a:pPr algn="justLow" rtl="1"/>
          <a:r>
            <a:rPr lang="fa-IR" dirty="0">
              <a:cs typeface="B Zar" pitchFamily="2" charset="-78"/>
            </a:rPr>
            <a:t>شامل اقلام بلندمدت سمت چپ ترازنامه می‌باشد و بنابراین فاقد بدهی‌های جاری است.</a:t>
          </a:r>
          <a:endParaRPr lang="en-US" dirty="0">
            <a:cs typeface="B Zar" pitchFamily="2" charset="-78"/>
          </a:endParaRPr>
        </a:p>
      </dgm:t>
    </dgm:pt>
    <dgm:pt modelId="{90E51961-F1AE-406D-B14D-512D0A8498C3}" type="parTrans" cxnId="{7D2D787F-FFB7-437C-B20A-C159881E93FB}">
      <dgm:prSet/>
      <dgm:spPr/>
      <dgm:t>
        <a:bodyPr/>
        <a:lstStyle/>
        <a:p>
          <a:pPr algn="justLow"/>
          <a:endParaRPr lang="en-US">
            <a:cs typeface="B Zar" pitchFamily="2" charset="-78"/>
          </a:endParaRPr>
        </a:p>
      </dgm:t>
    </dgm:pt>
    <dgm:pt modelId="{B6B3AE78-54D6-4819-8F35-BEA152DABF8B}" type="sibTrans" cxnId="{7D2D787F-FFB7-437C-B20A-C159881E93FB}">
      <dgm:prSet/>
      <dgm:spPr/>
      <dgm:t>
        <a:bodyPr/>
        <a:lstStyle/>
        <a:p>
          <a:pPr algn="justLow"/>
          <a:endParaRPr lang="en-US">
            <a:cs typeface="B Zar" pitchFamily="2" charset="-78"/>
          </a:endParaRPr>
        </a:p>
      </dgm:t>
    </dgm:pt>
    <dgm:pt modelId="{49450E04-7902-4A7F-B3B2-F0FE148E773E}" type="pres">
      <dgm:prSet presAssocID="{DFD8349F-C798-4D13-BC3E-8520C20CA2FF}" presName="linearFlow" presStyleCnt="0">
        <dgm:presLayoutVars>
          <dgm:dir/>
          <dgm:animLvl val="lvl"/>
          <dgm:resizeHandles val="exact"/>
        </dgm:presLayoutVars>
      </dgm:prSet>
      <dgm:spPr/>
    </dgm:pt>
    <dgm:pt modelId="{BDF4B8DC-569E-425C-B379-68E3ED5F0E85}" type="pres">
      <dgm:prSet presAssocID="{1BE9032C-1D03-49CF-A0A9-A90DE8429B5B}" presName="composite" presStyleCnt="0"/>
      <dgm:spPr/>
    </dgm:pt>
    <dgm:pt modelId="{04B5E79F-8430-4641-AA70-7672CD50FD92}" type="pres">
      <dgm:prSet presAssocID="{1BE9032C-1D03-49CF-A0A9-A90DE8429B5B}" presName="parentText" presStyleLbl="alignNode1" presStyleIdx="0" presStyleCnt="2">
        <dgm:presLayoutVars>
          <dgm:chMax val="1"/>
          <dgm:bulletEnabled val="1"/>
        </dgm:presLayoutVars>
      </dgm:prSet>
      <dgm:spPr/>
    </dgm:pt>
    <dgm:pt modelId="{B106E809-FD83-4D24-81F0-B33545C20F0C}" type="pres">
      <dgm:prSet presAssocID="{1BE9032C-1D03-49CF-A0A9-A90DE8429B5B}" presName="descendantText" presStyleLbl="alignAcc1" presStyleIdx="0" presStyleCnt="2">
        <dgm:presLayoutVars>
          <dgm:bulletEnabled val="1"/>
        </dgm:presLayoutVars>
      </dgm:prSet>
      <dgm:spPr/>
    </dgm:pt>
    <dgm:pt modelId="{4D51E496-C7C1-41EE-8791-40BAE965A031}" type="pres">
      <dgm:prSet presAssocID="{A825639D-B6B8-447C-9A0C-3C4F5AD30AF7}" presName="sp" presStyleCnt="0"/>
      <dgm:spPr/>
    </dgm:pt>
    <dgm:pt modelId="{6DBAAE38-7033-401F-A4A1-1B518FB97C14}" type="pres">
      <dgm:prSet presAssocID="{6BC8ABF2-A72E-4A8F-ABD4-3962658E07F7}" presName="composite" presStyleCnt="0"/>
      <dgm:spPr/>
    </dgm:pt>
    <dgm:pt modelId="{80250A66-0C62-4AC7-814C-1CC3506A6955}" type="pres">
      <dgm:prSet presAssocID="{6BC8ABF2-A72E-4A8F-ABD4-3962658E07F7}" presName="parentText" presStyleLbl="alignNode1" presStyleIdx="1" presStyleCnt="2">
        <dgm:presLayoutVars>
          <dgm:chMax val="1"/>
          <dgm:bulletEnabled val="1"/>
        </dgm:presLayoutVars>
      </dgm:prSet>
      <dgm:spPr/>
    </dgm:pt>
    <dgm:pt modelId="{1ABC3DB2-456A-4A66-B310-D948DE217D35}" type="pres">
      <dgm:prSet presAssocID="{6BC8ABF2-A72E-4A8F-ABD4-3962658E07F7}" presName="descendantText" presStyleLbl="alignAcc1" presStyleIdx="1" presStyleCnt="2">
        <dgm:presLayoutVars>
          <dgm:bulletEnabled val="1"/>
        </dgm:presLayoutVars>
      </dgm:prSet>
      <dgm:spPr/>
    </dgm:pt>
  </dgm:ptLst>
  <dgm:cxnLst>
    <dgm:cxn modelId="{B69CA413-CC65-4A4A-B8C6-37A144BC5500}" srcId="{1BE9032C-1D03-49CF-A0A9-A90DE8429B5B}" destId="{D0EC0706-03F0-4973-88B5-94C08F1C4E65}" srcOrd="0" destOrd="0" parTransId="{323F1945-6ED9-4C8E-B48F-70F3F39C7775}" sibTransId="{35CEC84A-481F-41EE-983C-2B2408D3B799}"/>
    <dgm:cxn modelId="{76221644-F69A-40A8-A663-D2618B2356F6}" srcId="{DFD8349F-C798-4D13-BC3E-8520C20CA2FF}" destId="{1BE9032C-1D03-49CF-A0A9-A90DE8429B5B}" srcOrd="0" destOrd="0" parTransId="{AE02CCE4-9ECB-489F-AB66-CC99CFF6E32F}" sibTransId="{A825639D-B6B8-447C-9A0C-3C4F5AD30AF7}"/>
    <dgm:cxn modelId="{507DF04C-25EE-4291-B25A-7CEC4CA2C8CA}" srcId="{DFD8349F-C798-4D13-BC3E-8520C20CA2FF}" destId="{6BC8ABF2-A72E-4A8F-ABD4-3962658E07F7}" srcOrd="1" destOrd="0" parTransId="{7378049F-EBDD-4982-8723-78CDDB49F98C}" sibTransId="{E6AC424C-3960-4F6E-8BB0-997051D02D08}"/>
    <dgm:cxn modelId="{4EFD8851-243C-4271-BEBE-9B0E9E456511}" type="presOf" srcId="{169ECDCD-E47E-46DC-8011-26B7DE1FC169}" destId="{1ABC3DB2-456A-4A66-B310-D948DE217D35}" srcOrd="0" destOrd="0" presId="urn:microsoft.com/office/officeart/2005/8/layout/chevron2"/>
    <dgm:cxn modelId="{B1384278-23E6-4CCA-86E7-CC07406B1893}" type="presOf" srcId="{DFD8349F-C798-4D13-BC3E-8520C20CA2FF}" destId="{49450E04-7902-4A7F-B3B2-F0FE148E773E}" srcOrd="0" destOrd="0" presId="urn:microsoft.com/office/officeart/2005/8/layout/chevron2"/>
    <dgm:cxn modelId="{7D2D787F-FFB7-437C-B20A-C159881E93FB}" srcId="{6BC8ABF2-A72E-4A8F-ABD4-3962658E07F7}" destId="{169ECDCD-E47E-46DC-8011-26B7DE1FC169}" srcOrd="0" destOrd="0" parTransId="{90E51961-F1AE-406D-B14D-512D0A8498C3}" sibTransId="{B6B3AE78-54D6-4819-8F35-BEA152DABF8B}"/>
    <dgm:cxn modelId="{F9E59E92-21B2-414B-9EFC-912BE1F53808}" type="presOf" srcId="{1BE9032C-1D03-49CF-A0A9-A90DE8429B5B}" destId="{04B5E79F-8430-4641-AA70-7672CD50FD92}" srcOrd="0" destOrd="0" presId="urn:microsoft.com/office/officeart/2005/8/layout/chevron2"/>
    <dgm:cxn modelId="{98FBAFAB-4E0D-4C51-AD24-381F99CF7152}" type="presOf" srcId="{D0EC0706-03F0-4973-88B5-94C08F1C4E65}" destId="{B106E809-FD83-4D24-81F0-B33545C20F0C}" srcOrd="0" destOrd="0" presId="urn:microsoft.com/office/officeart/2005/8/layout/chevron2"/>
    <dgm:cxn modelId="{A4337DDD-D357-4FD4-9A6B-81AD6938F93B}" type="presOf" srcId="{6BC8ABF2-A72E-4A8F-ABD4-3962658E07F7}" destId="{80250A66-0C62-4AC7-814C-1CC3506A6955}" srcOrd="0" destOrd="0" presId="urn:microsoft.com/office/officeart/2005/8/layout/chevron2"/>
    <dgm:cxn modelId="{B3323F0A-D376-45E5-917B-FBC0103F9999}" type="presParOf" srcId="{49450E04-7902-4A7F-B3B2-F0FE148E773E}" destId="{BDF4B8DC-569E-425C-B379-68E3ED5F0E85}" srcOrd="0" destOrd="0" presId="urn:microsoft.com/office/officeart/2005/8/layout/chevron2"/>
    <dgm:cxn modelId="{92BAC12B-F5ED-4ED9-8B19-D39C56A090C4}" type="presParOf" srcId="{BDF4B8DC-569E-425C-B379-68E3ED5F0E85}" destId="{04B5E79F-8430-4641-AA70-7672CD50FD92}" srcOrd="0" destOrd="0" presId="urn:microsoft.com/office/officeart/2005/8/layout/chevron2"/>
    <dgm:cxn modelId="{193A56C8-650A-4A7D-AF2B-E38E428EC843}" type="presParOf" srcId="{BDF4B8DC-569E-425C-B379-68E3ED5F0E85}" destId="{B106E809-FD83-4D24-81F0-B33545C20F0C}" srcOrd="1" destOrd="0" presId="urn:microsoft.com/office/officeart/2005/8/layout/chevron2"/>
    <dgm:cxn modelId="{15A25D86-3F37-47C0-8635-DC4B1D3B2B2B}" type="presParOf" srcId="{49450E04-7902-4A7F-B3B2-F0FE148E773E}" destId="{4D51E496-C7C1-41EE-8791-40BAE965A031}" srcOrd="1" destOrd="0" presId="urn:microsoft.com/office/officeart/2005/8/layout/chevron2"/>
    <dgm:cxn modelId="{CAA2850C-4FB1-4B75-9DBA-E656FD82A58F}" type="presParOf" srcId="{49450E04-7902-4A7F-B3B2-F0FE148E773E}" destId="{6DBAAE38-7033-401F-A4A1-1B518FB97C14}" srcOrd="2" destOrd="0" presId="urn:microsoft.com/office/officeart/2005/8/layout/chevron2"/>
    <dgm:cxn modelId="{844B6AB3-3F25-41F7-A3C4-6B5E60C8ECA3}" type="presParOf" srcId="{6DBAAE38-7033-401F-A4A1-1B518FB97C14}" destId="{80250A66-0C62-4AC7-814C-1CC3506A6955}" srcOrd="0" destOrd="0" presId="urn:microsoft.com/office/officeart/2005/8/layout/chevron2"/>
    <dgm:cxn modelId="{1DA88E96-BBAA-4BD8-8E5A-580BD7A055BC}" type="presParOf" srcId="{6DBAAE38-7033-401F-A4A1-1B518FB97C14}" destId="{1ABC3DB2-456A-4A66-B310-D948DE217D35}"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D429022-C928-4F78-8E7B-925237EE5D40}" type="doc">
      <dgm:prSet loTypeId="urn:microsoft.com/office/officeart/2005/8/layout/lProcess2" loCatId="list" qsTypeId="urn:microsoft.com/office/officeart/2005/8/quickstyle/simple5" qsCatId="simple" csTypeId="urn:microsoft.com/office/officeart/2005/8/colors/accent2_1" csCatId="accent2" phldr="1"/>
      <dgm:spPr/>
      <dgm:t>
        <a:bodyPr/>
        <a:lstStyle/>
        <a:p>
          <a:endParaRPr lang="en-US"/>
        </a:p>
      </dgm:t>
    </dgm:pt>
    <dgm:pt modelId="{F0F20E44-4C59-45D6-8491-459F2F70C475}">
      <dgm:prSet/>
      <dgm:spPr/>
      <dgm:t>
        <a:bodyPr/>
        <a:lstStyle/>
        <a:p>
          <a:pPr rtl="1"/>
          <a:r>
            <a:rPr lang="fa-IR" dirty="0">
              <a:cs typeface="B Titr" pitchFamily="2" charset="-78"/>
            </a:rPr>
            <a:t>مالی رفتاری</a:t>
          </a:r>
          <a:endParaRPr lang="en-US" dirty="0">
            <a:cs typeface="B Titr" pitchFamily="2" charset="-78"/>
          </a:endParaRPr>
        </a:p>
      </dgm:t>
    </dgm:pt>
    <dgm:pt modelId="{8F7ED93E-A80A-4B32-AF8F-179934596610}" type="parTrans" cxnId="{EB499254-AF06-4B8C-8C4A-F7355B67982A}">
      <dgm:prSet/>
      <dgm:spPr/>
      <dgm:t>
        <a:bodyPr/>
        <a:lstStyle/>
        <a:p>
          <a:endParaRPr lang="en-US">
            <a:cs typeface="B Zar" pitchFamily="2" charset="-78"/>
          </a:endParaRPr>
        </a:p>
      </dgm:t>
    </dgm:pt>
    <dgm:pt modelId="{CF96D26B-226D-499A-980F-299D9272A34B}" type="sibTrans" cxnId="{EB499254-AF06-4B8C-8C4A-F7355B67982A}">
      <dgm:prSet/>
      <dgm:spPr/>
      <dgm:t>
        <a:bodyPr/>
        <a:lstStyle/>
        <a:p>
          <a:endParaRPr lang="en-US">
            <a:cs typeface="B Zar" pitchFamily="2" charset="-78"/>
          </a:endParaRPr>
        </a:p>
      </dgm:t>
    </dgm:pt>
    <dgm:pt modelId="{3526EECA-CBF7-4471-A4BB-C015FC8F113F}">
      <dgm:prSet/>
      <dgm:spPr/>
      <dgm:t>
        <a:bodyPr/>
        <a:lstStyle/>
        <a:p>
          <a:pPr algn="justLow" rtl="1"/>
          <a:r>
            <a:rPr lang="fa-IR" dirty="0">
              <a:cs typeface="B Zar" pitchFamily="2" charset="-78"/>
            </a:rPr>
            <a:t>ساختار سرمایه بر عملکرد مدیران و متعاقباً ارزش شرکت مؤثر است.</a:t>
          </a:r>
          <a:endParaRPr lang="en-US" dirty="0">
            <a:cs typeface="B Zar" pitchFamily="2" charset="-78"/>
          </a:endParaRPr>
        </a:p>
      </dgm:t>
    </dgm:pt>
    <dgm:pt modelId="{E1FB65EA-646A-45EF-8692-8FA1938219E1}" type="parTrans" cxnId="{A6AF95B1-3F3D-4883-9E32-59934029FDBB}">
      <dgm:prSet/>
      <dgm:spPr/>
      <dgm:t>
        <a:bodyPr/>
        <a:lstStyle/>
        <a:p>
          <a:endParaRPr lang="en-US">
            <a:cs typeface="B Zar" pitchFamily="2" charset="-78"/>
          </a:endParaRPr>
        </a:p>
      </dgm:t>
    </dgm:pt>
    <dgm:pt modelId="{25641259-AE41-4485-AAEB-02F719319D7C}" type="sibTrans" cxnId="{A6AF95B1-3F3D-4883-9E32-59934029FDBB}">
      <dgm:prSet/>
      <dgm:spPr/>
      <dgm:t>
        <a:bodyPr/>
        <a:lstStyle/>
        <a:p>
          <a:endParaRPr lang="en-US">
            <a:cs typeface="B Zar" pitchFamily="2" charset="-78"/>
          </a:endParaRPr>
        </a:p>
      </dgm:t>
    </dgm:pt>
    <dgm:pt modelId="{80E67F05-9718-4A32-AFF1-63E3F6C8CEFD}">
      <dgm:prSet/>
      <dgm:spPr/>
      <dgm:t>
        <a:bodyPr/>
        <a:lstStyle/>
        <a:p>
          <a:pPr rtl="1"/>
          <a:r>
            <a:rPr lang="fa-IR" dirty="0">
              <a:cs typeface="B Titr" pitchFamily="2" charset="-78"/>
            </a:rPr>
            <a:t>مالی استاندارد</a:t>
          </a:r>
          <a:endParaRPr lang="en-US" dirty="0">
            <a:cs typeface="B Titr" pitchFamily="2" charset="-78"/>
          </a:endParaRPr>
        </a:p>
      </dgm:t>
    </dgm:pt>
    <dgm:pt modelId="{0C668AC8-83AB-4A34-8243-19C048A41CE8}" type="parTrans" cxnId="{B3FF9FFD-CAAD-4AB8-9450-F5423B590FEA}">
      <dgm:prSet/>
      <dgm:spPr/>
      <dgm:t>
        <a:bodyPr/>
        <a:lstStyle/>
        <a:p>
          <a:endParaRPr lang="en-US">
            <a:cs typeface="B Zar" pitchFamily="2" charset="-78"/>
          </a:endParaRPr>
        </a:p>
      </dgm:t>
    </dgm:pt>
    <dgm:pt modelId="{49FDF9F7-99A6-4E0A-8DC0-51BA1B306AB9}" type="sibTrans" cxnId="{B3FF9FFD-CAAD-4AB8-9450-F5423B590FEA}">
      <dgm:prSet/>
      <dgm:spPr/>
      <dgm:t>
        <a:bodyPr/>
        <a:lstStyle/>
        <a:p>
          <a:endParaRPr lang="en-US">
            <a:cs typeface="B Zar" pitchFamily="2" charset="-78"/>
          </a:endParaRPr>
        </a:p>
      </dgm:t>
    </dgm:pt>
    <dgm:pt modelId="{F8E58440-54E9-449A-BB96-53D0BF732DE3}">
      <dgm:prSet/>
      <dgm:spPr/>
      <dgm:t>
        <a:bodyPr/>
        <a:lstStyle/>
        <a:p>
          <a:pPr algn="justLow" rtl="1"/>
          <a:r>
            <a:rPr lang="fa-IR" dirty="0">
              <a:cs typeface="B Zar" pitchFamily="2" charset="-78"/>
            </a:rPr>
            <a:t>ساختار سرمایه بر هزینۀ سرمایه و متعاقباً ارزش شرکت مؤثر است.</a:t>
          </a:r>
          <a:endParaRPr lang="en-US" dirty="0">
            <a:cs typeface="B Zar" pitchFamily="2" charset="-78"/>
          </a:endParaRPr>
        </a:p>
      </dgm:t>
    </dgm:pt>
    <dgm:pt modelId="{7F05A224-04E4-4ACF-BD67-481E75F0FB27}" type="parTrans" cxnId="{B1B65953-9FC5-417E-BF19-27CA6F32726A}">
      <dgm:prSet/>
      <dgm:spPr/>
      <dgm:t>
        <a:bodyPr/>
        <a:lstStyle/>
        <a:p>
          <a:endParaRPr lang="en-US">
            <a:cs typeface="B Zar" pitchFamily="2" charset="-78"/>
          </a:endParaRPr>
        </a:p>
      </dgm:t>
    </dgm:pt>
    <dgm:pt modelId="{3AAF0A17-497F-40B6-8F88-10704583C4D0}" type="sibTrans" cxnId="{B1B65953-9FC5-417E-BF19-27CA6F32726A}">
      <dgm:prSet/>
      <dgm:spPr/>
      <dgm:t>
        <a:bodyPr/>
        <a:lstStyle/>
        <a:p>
          <a:endParaRPr lang="en-US">
            <a:cs typeface="B Zar" pitchFamily="2" charset="-78"/>
          </a:endParaRPr>
        </a:p>
      </dgm:t>
    </dgm:pt>
    <dgm:pt modelId="{E5DB79F2-FA83-4956-9203-3457F34CA90E}" type="pres">
      <dgm:prSet presAssocID="{5D429022-C928-4F78-8E7B-925237EE5D40}" presName="theList" presStyleCnt="0">
        <dgm:presLayoutVars>
          <dgm:dir/>
          <dgm:animLvl val="lvl"/>
          <dgm:resizeHandles val="exact"/>
        </dgm:presLayoutVars>
      </dgm:prSet>
      <dgm:spPr/>
    </dgm:pt>
    <dgm:pt modelId="{EB2BBCAA-2F9A-4E8B-BB2A-DE41C1A3C24F}" type="pres">
      <dgm:prSet presAssocID="{F0F20E44-4C59-45D6-8491-459F2F70C475}" presName="compNode" presStyleCnt="0"/>
      <dgm:spPr/>
    </dgm:pt>
    <dgm:pt modelId="{88EBE676-5992-40F8-BEEE-DCB3DF038141}" type="pres">
      <dgm:prSet presAssocID="{F0F20E44-4C59-45D6-8491-459F2F70C475}" presName="aNode" presStyleLbl="bgShp" presStyleIdx="0" presStyleCnt="2"/>
      <dgm:spPr/>
    </dgm:pt>
    <dgm:pt modelId="{9BDD7924-33D1-49FA-A211-85373D64C41B}" type="pres">
      <dgm:prSet presAssocID="{F0F20E44-4C59-45D6-8491-459F2F70C475}" presName="textNode" presStyleLbl="bgShp" presStyleIdx="0" presStyleCnt="2"/>
      <dgm:spPr/>
    </dgm:pt>
    <dgm:pt modelId="{25CEB62C-BE21-4DE3-B59C-90CDA1214091}" type="pres">
      <dgm:prSet presAssocID="{F0F20E44-4C59-45D6-8491-459F2F70C475}" presName="compChildNode" presStyleCnt="0"/>
      <dgm:spPr/>
    </dgm:pt>
    <dgm:pt modelId="{956C704B-22DC-488C-992E-C474D5F7FBA5}" type="pres">
      <dgm:prSet presAssocID="{F0F20E44-4C59-45D6-8491-459F2F70C475}" presName="theInnerList" presStyleCnt="0"/>
      <dgm:spPr/>
    </dgm:pt>
    <dgm:pt modelId="{D9AF47A5-2B64-47DF-BCB8-4A9E4C95E363}" type="pres">
      <dgm:prSet presAssocID="{3526EECA-CBF7-4471-A4BB-C015FC8F113F}" presName="childNode" presStyleLbl="node1" presStyleIdx="0" presStyleCnt="2">
        <dgm:presLayoutVars>
          <dgm:bulletEnabled val="1"/>
        </dgm:presLayoutVars>
      </dgm:prSet>
      <dgm:spPr/>
    </dgm:pt>
    <dgm:pt modelId="{82799D75-A1D7-48C6-8069-C3C0E013D24A}" type="pres">
      <dgm:prSet presAssocID="{F0F20E44-4C59-45D6-8491-459F2F70C475}" presName="aSpace" presStyleCnt="0"/>
      <dgm:spPr/>
    </dgm:pt>
    <dgm:pt modelId="{C3116854-DDBA-454F-88FA-204E9631218C}" type="pres">
      <dgm:prSet presAssocID="{80E67F05-9718-4A32-AFF1-63E3F6C8CEFD}" presName="compNode" presStyleCnt="0"/>
      <dgm:spPr/>
    </dgm:pt>
    <dgm:pt modelId="{0DC975BA-A7AB-4839-8353-9EA97D1CA5D8}" type="pres">
      <dgm:prSet presAssocID="{80E67F05-9718-4A32-AFF1-63E3F6C8CEFD}" presName="aNode" presStyleLbl="bgShp" presStyleIdx="1" presStyleCnt="2"/>
      <dgm:spPr/>
    </dgm:pt>
    <dgm:pt modelId="{8C30FFD2-3B0E-401D-8F10-299030E3970F}" type="pres">
      <dgm:prSet presAssocID="{80E67F05-9718-4A32-AFF1-63E3F6C8CEFD}" presName="textNode" presStyleLbl="bgShp" presStyleIdx="1" presStyleCnt="2"/>
      <dgm:spPr/>
    </dgm:pt>
    <dgm:pt modelId="{7F2229C2-8832-420B-A970-076D1CBEC2C7}" type="pres">
      <dgm:prSet presAssocID="{80E67F05-9718-4A32-AFF1-63E3F6C8CEFD}" presName="compChildNode" presStyleCnt="0"/>
      <dgm:spPr/>
    </dgm:pt>
    <dgm:pt modelId="{8576D03F-4E4A-4107-A847-770857B6FBCE}" type="pres">
      <dgm:prSet presAssocID="{80E67F05-9718-4A32-AFF1-63E3F6C8CEFD}" presName="theInnerList" presStyleCnt="0"/>
      <dgm:spPr/>
    </dgm:pt>
    <dgm:pt modelId="{A9902C64-3EA9-45E9-909F-748219BDF445}" type="pres">
      <dgm:prSet presAssocID="{F8E58440-54E9-449A-BB96-53D0BF732DE3}" presName="childNode" presStyleLbl="node1" presStyleIdx="1" presStyleCnt="2">
        <dgm:presLayoutVars>
          <dgm:bulletEnabled val="1"/>
        </dgm:presLayoutVars>
      </dgm:prSet>
      <dgm:spPr/>
    </dgm:pt>
  </dgm:ptLst>
  <dgm:cxnLst>
    <dgm:cxn modelId="{FFDAAE11-90AB-4A87-B9D7-E8EAD76AC4E6}" type="presOf" srcId="{F8E58440-54E9-449A-BB96-53D0BF732DE3}" destId="{A9902C64-3EA9-45E9-909F-748219BDF445}" srcOrd="0" destOrd="0" presId="urn:microsoft.com/office/officeart/2005/8/layout/lProcess2"/>
    <dgm:cxn modelId="{A6857218-968D-42E3-B1E8-9580704900B5}" type="presOf" srcId="{3526EECA-CBF7-4471-A4BB-C015FC8F113F}" destId="{D9AF47A5-2B64-47DF-BCB8-4A9E4C95E363}" srcOrd="0" destOrd="0" presId="urn:microsoft.com/office/officeart/2005/8/layout/lProcess2"/>
    <dgm:cxn modelId="{60185429-B037-4BCB-AAF7-394053917E26}" type="presOf" srcId="{80E67F05-9718-4A32-AFF1-63E3F6C8CEFD}" destId="{8C30FFD2-3B0E-401D-8F10-299030E3970F}" srcOrd="1" destOrd="0" presId="urn:microsoft.com/office/officeart/2005/8/layout/lProcess2"/>
    <dgm:cxn modelId="{C8065F3F-B855-4E23-B38D-4EB414CC0477}" type="presOf" srcId="{F0F20E44-4C59-45D6-8491-459F2F70C475}" destId="{9BDD7924-33D1-49FA-A211-85373D64C41B}" srcOrd="1" destOrd="0" presId="urn:microsoft.com/office/officeart/2005/8/layout/lProcess2"/>
    <dgm:cxn modelId="{340A2946-5EAB-471C-9237-621C47A9E75C}" type="presOf" srcId="{F0F20E44-4C59-45D6-8491-459F2F70C475}" destId="{88EBE676-5992-40F8-BEEE-DCB3DF038141}" srcOrd="0" destOrd="0" presId="urn:microsoft.com/office/officeart/2005/8/layout/lProcess2"/>
    <dgm:cxn modelId="{B1B65953-9FC5-417E-BF19-27CA6F32726A}" srcId="{80E67F05-9718-4A32-AFF1-63E3F6C8CEFD}" destId="{F8E58440-54E9-449A-BB96-53D0BF732DE3}" srcOrd="0" destOrd="0" parTransId="{7F05A224-04E4-4ACF-BD67-481E75F0FB27}" sibTransId="{3AAF0A17-497F-40B6-8F88-10704583C4D0}"/>
    <dgm:cxn modelId="{EB499254-AF06-4B8C-8C4A-F7355B67982A}" srcId="{5D429022-C928-4F78-8E7B-925237EE5D40}" destId="{F0F20E44-4C59-45D6-8491-459F2F70C475}" srcOrd="0" destOrd="0" parTransId="{8F7ED93E-A80A-4B32-AF8F-179934596610}" sibTransId="{CF96D26B-226D-499A-980F-299D9272A34B}"/>
    <dgm:cxn modelId="{D1ADCCA7-4400-43D9-8A4B-8D1BF12B367E}" type="presOf" srcId="{5D429022-C928-4F78-8E7B-925237EE5D40}" destId="{E5DB79F2-FA83-4956-9203-3457F34CA90E}" srcOrd="0" destOrd="0" presId="urn:microsoft.com/office/officeart/2005/8/layout/lProcess2"/>
    <dgm:cxn modelId="{A6AF95B1-3F3D-4883-9E32-59934029FDBB}" srcId="{F0F20E44-4C59-45D6-8491-459F2F70C475}" destId="{3526EECA-CBF7-4471-A4BB-C015FC8F113F}" srcOrd="0" destOrd="0" parTransId="{E1FB65EA-646A-45EF-8692-8FA1938219E1}" sibTransId="{25641259-AE41-4485-AAEB-02F719319D7C}"/>
    <dgm:cxn modelId="{C8971EC0-2420-4C0A-8693-4EEB6DF0729B}" type="presOf" srcId="{80E67F05-9718-4A32-AFF1-63E3F6C8CEFD}" destId="{0DC975BA-A7AB-4839-8353-9EA97D1CA5D8}" srcOrd="0" destOrd="0" presId="urn:microsoft.com/office/officeart/2005/8/layout/lProcess2"/>
    <dgm:cxn modelId="{B3FF9FFD-CAAD-4AB8-9450-F5423B590FEA}" srcId="{5D429022-C928-4F78-8E7B-925237EE5D40}" destId="{80E67F05-9718-4A32-AFF1-63E3F6C8CEFD}" srcOrd="1" destOrd="0" parTransId="{0C668AC8-83AB-4A34-8243-19C048A41CE8}" sibTransId="{49FDF9F7-99A6-4E0A-8DC0-51BA1B306AB9}"/>
    <dgm:cxn modelId="{3FD301A0-84BA-4BE5-AEE2-DE02693043F8}" type="presParOf" srcId="{E5DB79F2-FA83-4956-9203-3457F34CA90E}" destId="{EB2BBCAA-2F9A-4E8B-BB2A-DE41C1A3C24F}" srcOrd="0" destOrd="0" presId="urn:microsoft.com/office/officeart/2005/8/layout/lProcess2"/>
    <dgm:cxn modelId="{D9494DDC-5979-47A1-ABD4-93CA5B74E37D}" type="presParOf" srcId="{EB2BBCAA-2F9A-4E8B-BB2A-DE41C1A3C24F}" destId="{88EBE676-5992-40F8-BEEE-DCB3DF038141}" srcOrd="0" destOrd="0" presId="urn:microsoft.com/office/officeart/2005/8/layout/lProcess2"/>
    <dgm:cxn modelId="{8860EDE1-07CA-4825-A749-4FE6BABC3B54}" type="presParOf" srcId="{EB2BBCAA-2F9A-4E8B-BB2A-DE41C1A3C24F}" destId="{9BDD7924-33D1-49FA-A211-85373D64C41B}" srcOrd="1" destOrd="0" presId="urn:microsoft.com/office/officeart/2005/8/layout/lProcess2"/>
    <dgm:cxn modelId="{A5373687-9587-4E37-B641-F0C41458B66B}" type="presParOf" srcId="{EB2BBCAA-2F9A-4E8B-BB2A-DE41C1A3C24F}" destId="{25CEB62C-BE21-4DE3-B59C-90CDA1214091}" srcOrd="2" destOrd="0" presId="urn:microsoft.com/office/officeart/2005/8/layout/lProcess2"/>
    <dgm:cxn modelId="{15707D9C-6687-4388-B9E6-316FDFB8F1FA}" type="presParOf" srcId="{25CEB62C-BE21-4DE3-B59C-90CDA1214091}" destId="{956C704B-22DC-488C-992E-C474D5F7FBA5}" srcOrd="0" destOrd="0" presId="urn:microsoft.com/office/officeart/2005/8/layout/lProcess2"/>
    <dgm:cxn modelId="{658AD02F-0CA7-409A-A888-C550000BB1F5}" type="presParOf" srcId="{956C704B-22DC-488C-992E-C474D5F7FBA5}" destId="{D9AF47A5-2B64-47DF-BCB8-4A9E4C95E363}" srcOrd="0" destOrd="0" presId="urn:microsoft.com/office/officeart/2005/8/layout/lProcess2"/>
    <dgm:cxn modelId="{1E58B8B7-C016-46C9-8826-F8FADA3454F3}" type="presParOf" srcId="{E5DB79F2-FA83-4956-9203-3457F34CA90E}" destId="{82799D75-A1D7-48C6-8069-C3C0E013D24A}" srcOrd="1" destOrd="0" presId="urn:microsoft.com/office/officeart/2005/8/layout/lProcess2"/>
    <dgm:cxn modelId="{0D9DF295-6A4A-4886-A65A-D1FC25118311}" type="presParOf" srcId="{E5DB79F2-FA83-4956-9203-3457F34CA90E}" destId="{C3116854-DDBA-454F-88FA-204E9631218C}" srcOrd="2" destOrd="0" presId="urn:microsoft.com/office/officeart/2005/8/layout/lProcess2"/>
    <dgm:cxn modelId="{86626B86-9B81-4227-98BD-8F7F33FF37A3}" type="presParOf" srcId="{C3116854-DDBA-454F-88FA-204E9631218C}" destId="{0DC975BA-A7AB-4839-8353-9EA97D1CA5D8}" srcOrd="0" destOrd="0" presId="urn:microsoft.com/office/officeart/2005/8/layout/lProcess2"/>
    <dgm:cxn modelId="{B5729236-071E-4205-BB96-BF312E7DF321}" type="presParOf" srcId="{C3116854-DDBA-454F-88FA-204E9631218C}" destId="{8C30FFD2-3B0E-401D-8F10-299030E3970F}" srcOrd="1" destOrd="0" presId="urn:microsoft.com/office/officeart/2005/8/layout/lProcess2"/>
    <dgm:cxn modelId="{3BC161E8-2402-470F-AEFA-8EF2C8FFBD82}" type="presParOf" srcId="{C3116854-DDBA-454F-88FA-204E9631218C}" destId="{7F2229C2-8832-420B-A970-076D1CBEC2C7}" srcOrd="2" destOrd="0" presId="urn:microsoft.com/office/officeart/2005/8/layout/lProcess2"/>
    <dgm:cxn modelId="{618D24A3-188C-4E6F-9532-E3BB9657CB01}" type="presParOf" srcId="{7F2229C2-8832-420B-A970-076D1CBEC2C7}" destId="{8576D03F-4E4A-4107-A847-770857B6FBCE}" srcOrd="0" destOrd="0" presId="urn:microsoft.com/office/officeart/2005/8/layout/lProcess2"/>
    <dgm:cxn modelId="{C4955573-EA52-481B-A227-3A9879F1A665}" type="presParOf" srcId="{8576D03F-4E4A-4107-A847-770857B6FBCE}" destId="{A9902C64-3EA9-45E9-909F-748219BDF445}"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7E959-189E-4E4C-ACA8-7A68F582190F}">
      <dsp:nvSpPr>
        <dsp:cNvPr id="0" name=""/>
        <dsp:cNvSpPr/>
      </dsp:nvSpPr>
      <dsp:spPr>
        <a:xfrm>
          <a:off x="84382" y="0"/>
          <a:ext cx="8229600" cy="5021116"/>
        </a:xfrm>
        <a:prstGeom prst="doubleWave">
          <a:avLst/>
        </a:prstGeom>
        <a:solidFill>
          <a:schemeClr val="dk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t" anchorCtr="0">
          <a:noAutofit/>
        </a:bodyPr>
        <a:lstStyle/>
        <a:p>
          <a:pPr marL="0" lvl="0" indent="0" algn="ctr" defTabSz="2133600" rtl="1">
            <a:lnSpc>
              <a:spcPct val="90000"/>
            </a:lnSpc>
            <a:spcBef>
              <a:spcPct val="0"/>
            </a:spcBef>
            <a:spcAft>
              <a:spcPct val="35000"/>
            </a:spcAft>
            <a:buNone/>
          </a:pPr>
          <a:endParaRPr lang="fa-IR" sz="4800" kern="1200" dirty="0">
            <a:cs typeface="B Titr" pitchFamily="2" charset="-78"/>
          </a:endParaRPr>
        </a:p>
        <a:p>
          <a:pPr marL="0" lvl="0" indent="0" algn="ctr" defTabSz="2133600" rtl="1">
            <a:lnSpc>
              <a:spcPct val="90000"/>
            </a:lnSpc>
            <a:spcBef>
              <a:spcPct val="0"/>
            </a:spcBef>
            <a:spcAft>
              <a:spcPct val="35000"/>
            </a:spcAft>
            <a:buNone/>
          </a:pPr>
          <a:r>
            <a:rPr lang="fa-IR" sz="4800" kern="1200" dirty="0">
              <a:cs typeface="B Titr" pitchFamily="2" charset="-78"/>
            </a:rPr>
            <a:t>هزینۀ سرمایه</a:t>
          </a:r>
          <a:endParaRPr lang="en-US" sz="4800" kern="1200" dirty="0">
            <a:cs typeface="B Titr" pitchFamily="2" charset="-78"/>
          </a:endParaRPr>
        </a:p>
        <a:p>
          <a:pPr marL="285750" lvl="1" indent="-285750" algn="r" defTabSz="1244600" rtl="1">
            <a:lnSpc>
              <a:spcPct val="90000"/>
            </a:lnSpc>
            <a:spcBef>
              <a:spcPct val="0"/>
            </a:spcBef>
            <a:spcAft>
              <a:spcPct val="15000"/>
            </a:spcAft>
            <a:buChar char="•"/>
          </a:pPr>
          <a:r>
            <a:rPr lang="fa-IR" sz="2800" kern="1200" dirty="0">
              <a:cs typeface="B Zar" pitchFamily="2" charset="-78"/>
            </a:rPr>
            <a:t>هزینۀ تأمین هر واحد سرمایه چقدر است؟</a:t>
          </a:r>
          <a:endParaRPr lang="en-US" sz="2800" kern="1200" dirty="0">
            <a:cs typeface="B Zar" pitchFamily="2" charset="-78"/>
          </a:endParaRPr>
        </a:p>
      </dsp:txBody>
      <dsp:txXfrm>
        <a:off x="2232414" y="0"/>
        <a:ext cx="6081568" cy="5021116"/>
      </dsp:txXfrm>
    </dsp:sp>
    <dsp:sp modelId="{B8BF87D3-5DAE-4A44-B6FE-D8D393E8257E}">
      <dsp:nvSpPr>
        <dsp:cNvPr id="0" name=""/>
        <dsp:cNvSpPr/>
      </dsp:nvSpPr>
      <dsp:spPr>
        <a:xfrm>
          <a:off x="288928" y="990586"/>
          <a:ext cx="2987673" cy="3145910"/>
        </a:xfrm>
        <a:prstGeom prst="roundRect">
          <a:avLst>
            <a:gd name="adj" fmla="val 10000"/>
          </a:avLst>
        </a:prstGeom>
        <a:blipFill rotWithShape="0">
          <a:blip xmlns:r="http://schemas.openxmlformats.org/officeDocument/2006/relationships" r:embed="rId1"/>
          <a:stretch>
            <a:fillRect/>
          </a:stretch>
        </a:blipFill>
        <a:ln>
          <a:noFill/>
        </a:ln>
        <a:effectLst/>
        <a:sp3d z="57150" extrusionH="63500" contourW="12700" prstMaterial="matte">
          <a:contourClr>
            <a:schemeClr val="lt1"/>
          </a:contourClr>
        </a:sp3d>
      </dsp:spPr>
      <dsp:style>
        <a:lnRef idx="0">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FDC26-F19A-4DD2-8633-2483260C50F3}">
      <dsp:nvSpPr>
        <dsp:cNvPr id="0" name=""/>
        <dsp:cNvSpPr/>
      </dsp:nvSpPr>
      <dsp:spPr>
        <a:xfrm>
          <a:off x="0" y="52471"/>
          <a:ext cx="6830568" cy="1258023"/>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2024" tIns="192024" rIns="192024" bIns="102870" numCol="1" spcCol="1270" anchor="t" anchorCtr="0">
          <a:noAutofit/>
        </a:bodyPr>
        <a:lstStyle/>
        <a:p>
          <a:pPr marL="0" lvl="0" indent="0" algn="ctr" defTabSz="1200150" rtl="1">
            <a:lnSpc>
              <a:spcPct val="90000"/>
            </a:lnSpc>
            <a:spcBef>
              <a:spcPct val="0"/>
            </a:spcBef>
            <a:spcAft>
              <a:spcPct val="35000"/>
            </a:spcAft>
            <a:buNone/>
          </a:pPr>
          <a:r>
            <a:rPr lang="fa-IR" sz="2700" kern="1200" dirty="0">
              <a:cs typeface="B Titr" pitchFamily="2" charset="-78"/>
            </a:rPr>
            <a:t>سؤال‌های اساسی</a:t>
          </a:r>
          <a:endParaRPr lang="en-US" sz="2700" kern="1200" dirty="0">
            <a:cs typeface="B Titr" pitchFamily="2" charset="-78"/>
          </a:endParaRPr>
        </a:p>
      </dsp:txBody>
      <dsp:txXfrm>
        <a:off x="0" y="52471"/>
        <a:ext cx="6830568" cy="838682"/>
      </dsp:txXfrm>
    </dsp:sp>
    <dsp:sp modelId="{47A935AD-C8D1-43DA-89DD-C6E08FA0FD1B}">
      <dsp:nvSpPr>
        <dsp:cNvPr id="0" name=""/>
        <dsp:cNvSpPr/>
      </dsp:nvSpPr>
      <dsp:spPr>
        <a:xfrm>
          <a:off x="1399032" y="891153"/>
          <a:ext cx="6830568" cy="40824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a:cs typeface="B Zar" pitchFamily="2" charset="-78"/>
            </a:rPr>
            <a:t>آیا ترکیب سرمایه اهمیت دارد؟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a:cs typeface="B Zar" pitchFamily="2" charset="-78"/>
            </a:rPr>
            <a:t>اجزای سرمایه چه رابطه‌‌ای با هم دارند؟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a:cs typeface="B Zar" pitchFamily="2" charset="-78"/>
            </a:rPr>
            <a:t>ساختار سرمایه چه اثری بر هزینۀ سرمایۀ شرکت دارد؟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a:cs typeface="B Zar" pitchFamily="2" charset="-78"/>
            </a:rPr>
            <a:t>ساختار سرمایه چه تأثیری بر ارزش شرکت دارد؟</a:t>
          </a:r>
        </a:p>
        <a:p>
          <a:pPr marL="228600" lvl="1" indent="-228600" algn="justLow" defTabSz="1022350" rtl="1">
            <a:lnSpc>
              <a:spcPct val="90000"/>
            </a:lnSpc>
            <a:spcBef>
              <a:spcPct val="0"/>
            </a:spcBef>
            <a:spcAft>
              <a:spcPct val="15000"/>
            </a:spcAft>
            <a:buChar char="•"/>
          </a:pPr>
          <a:r>
            <a:rPr lang="fa-IR" sz="2300" kern="1200" dirty="0">
              <a:cs typeface="B Zar" pitchFamily="2" charset="-78"/>
            </a:rPr>
            <a:t>چه عواملی در تعیین ساختار سرمایۀ شرکت‌ها مؤثر است؟</a:t>
          </a:r>
        </a:p>
        <a:p>
          <a:pPr marL="228600" lvl="1" indent="-228600" algn="justLow" defTabSz="1022350" rtl="1">
            <a:lnSpc>
              <a:spcPct val="90000"/>
            </a:lnSpc>
            <a:spcBef>
              <a:spcPct val="0"/>
            </a:spcBef>
            <a:spcAft>
              <a:spcPct val="15000"/>
            </a:spcAft>
            <a:buChar char="•"/>
          </a:pPr>
          <a:r>
            <a:rPr lang="fa-IR" sz="2300" kern="1200" dirty="0">
              <a:cs typeface="B Zar" pitchFamily="2" charset="-78"/>
            </a:rPr>
            <a:t>آیا ساختار سرمایۀ شرکت‌های فعال در صنایع مختلف، متفاوت است؟</a:t>
          </a:r>
        </a:p>
        <a:p>
          <a:pPr marL="228600" lvl="1" indent="-228600" algn="justLow" defTabSz="1022350" rtl="1">
            <a:lnSpc>
              <a:spcPct val="90000"/>
            </a:lnSpc>
            <a:spcBef>
              <a:spcPct val="0"/>
            </a:spcBef>
            <a:spcAft>
              <a:spcPct val="15000"/>
            </a:spcAft>
            <a:buChar char="•"/>
          </a:pPr>
          <a:r>
            <a:rPr lang="fa-IR" sz="2300" kern="1200" dirty="0">
              <a:cs typeface="B Zar" pitchFamily="2" charset="-78"/>
            </a:rPr>
            <a:t>آیا ساختار سرمایۀ بهینه وجود دارد؟</a:t>
          </a:r>
        </a:p>
      </dsp:txBody>
      <dsp:txXfrm>
        <a:off x="1399032" y="891153"/>
        <a:ext cx="6830568" cy="40824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003867-A211-442F-820F-B5AE4F4B915A}">
      <dsp:nvSpPr>
        <dsp:cNvPr id="0" name=""/>
        <dsp:cNvSpPr/>
      </dsp:nvSpPr>
      <dsp:spPr>
        <a:xfrm>
          <a:off x="0" y="350852"/>
          <a:ext cx="8229600" cy="4324320"/>
        </a:xfrm>
        <a:prstGeom prst="verticalScroll">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justLow" defTabSz="1244600" rtl="1">
            <a:lnSpc>
              <a:spcPct val="90000"/>
            </a:lnSpc>
            <a:spcBef>
              <a:spcPct val="0"/>
            </a:spcBef>
            <a:spcAft>
              <a:spcPct val="35000"/>
            </a:spcAft>
            <a:buNone/>
          </a:pPr>
          <a:r>
            <a:rPr lang="fa-IR" sz="2800" kern="1200" dirty="0">
              <a:cs typeface="B Zar" pitchFamily="2" charset="-78"/>
            </a:rPr>
            <a:t>تا سال 1958 نظریۀ ساختار سرمایه به‌صورت گزاره‌هایی نه چندان محکم دربارۀ رفتار سرمایه‌گذاران بود. در سال 1958 مجموعه‌ای از مقاله‌های مالی که دارای بیشترین تأثیر در تاریخ امور مالی بوده‌اند توسط فرانکو مودیلیانی و مرتون میلر ارائه شد. در این مقاله‌ها دربارۀ ساختار سرمایه به روشی بسیار قوی و علمی بحث شد و یک سلسله از تحقیقات را بنا کرد که تا امروز ادامه دارد.</a:t>
          </a:r>
          <a:endParaRPr lang="en-US" sz="2800" kern="1200" dirty="0">
            <a:cs typeface="B Zar" pitchFamily="2" charset="-78"/>
          </a:endParaRPr>
        </a:p>
      </dsp:txBody>
      <dsp:txXfrm>
        <a:off x="0" y="350852"/>
        <a:ext cx="8229600" cy="43243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3A699-CF06-4206-A0E9-5CC22A7E055C}">
      <dsp:nvSpPr>
        <dsp:cNvPr id="0" name=""/>
        <dsp:cNvSpPr/>
      </dsp:nvSpPr>
      <dsp:spPr>
        <a:xfrm>
          <a:off x="0" y="882332"/>
          <a:ext cx="8153400" cy="3261360"/>
        </a:xfrm>
        <a:prstGeom prst="leftRightRibbon">
          <a:avLst/>
        </a:prstGeom>
        <a:solidFill>
          <a:schemeClr val="accent6">
            <a:shade val="80000"/>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F3EA1FA-B511-46D7-B711-36DA37BEE236}">
      <dsp:nvSpPr>
        <dsp:cNvPr id="0" name=""/>
        <dsp:cNvSpPr/>
      </dsp:nvSpPr>
      <dsp:spPr>
        <a:xfrm>
          <a:off x="978407" y="1453070"/>
          <a:ext cx="2690621" cy="159806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نظریۀ ساختار سرمایه</a:t>
          </a:r>
          <a:endParaRPr lang="en-US" sz="2800" kern="1200" dirty="0">
            <a:cs typeface="B Titr" pitchFamily="2" charset="-78"/>
          </a:endParaRPr>
        </a:p>
      </dsp:txBody>
      <dsp:txXfrm>
        <a:off x="978407" y="1453070"/>
        <a:ext cx="2690621" cy="1598066"/>
      </dsp:txXfrm>
    </dsp:sp>
    <dsp:sp modelId="{3529A4F7-B1F0-49E3-B3E5-081CFD8A0605}">
      <dsp:nvSpPr>
        <dsp:cNvPr id="0" name=""/>
        <dsp:cNvSpPr/>
      </dsp:nvSpPr>
      <dsp:spPr>
        <a:xfrm>
          <a:off x="4076700" y="1974888"/>
          <a:ext cx="3179826" cy="1598066"/>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معمای ساختار سرمایه</a:t>
          </a:r>
          <a:endParaRPr lang="en-US" sz="2800" kern="1200" dirty="0">
            <a:cs typeface="B Titr" pitchFamily="2" charset="-78"/>
          </a:endParaRPr>
        </a:p>
      </dsp:txBody>
      <dsp:txXfrm>
        <a:off x="4076700" y="1974888"/>
        <a:ext cx="3179826" cy="1598066"/>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F5D26C-BAA2-481C-B14A-8FC2768B3D8C}">
      <dsp:nvSpPr>
        <dsp:cNvPr id="0" name=""/>
        <dsp:cNvSpPr/>
      </dsp:nvSpPr>
      <dsp:spPr>
        <a:xfrm>
          <a:off x="0" y="481172"/>
          <a:ext cx="8229600" cy="4536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666496" rIns="638708" bIns="199136" numCol="1" spcCol="1270" anchor="t" anchorCtr="0">
          <a:noAutofit/>
        </a:bodyPr>
        <a:lstStyle/>
        <a:p>
          <a:pPr marL="285750" lvl="1" indent="-285750" algn="r" defTabSz="1244600" rtl="1">
            <a:lnSpc>
              <a:spcPct val="90000"/>
            </a:lnSpc>
            <a:spcBef>
              <a:spcPct val="0"/>
            </a:spcBef>
            <a:spcAft>
              <a:spcPct val="15000"/>
            </a:spcAft>
            <a:buChar char="•"/>
          </a:pPr>
          <a:r>
            <a:rPr lang="fa-IR" sz="2800" b="0" kern="1200" dirty="0">
              <a:cs typeface="B Zar" pitchFamily="2" charset="-78"/>
            </a:rPr>
            <a:t>نظریۀ سنتی</a:t>
          </a:r>
        </a:p>
        <a:p>
          <a:pPr marL="285750" lvl="1" indent="-285750" algn="l" defTabSz="1244600" rtl="0">
            <a:lnSpc>
              <a:spcPct val="90000"/>
            </a:lnSpc>
            <a:spcBef>
              <a:spcPct val="0"/>
            </a:spcBef>
            <a:spcAft>
              <a:spcPct val="15000"/>
            </a:spcAft>
            <a:buChar char="•"/>
          </a:pPr>
          <a:r>
            <a:rPr lang="en-US" sz="2800" b="0" kern="1200" dirty="0">
              <a:cs typeface="B Zar" pitchFamily="2" charset="-78"/>
            </a:rPr>
            <a:t>Classic Theory</a:t>
          </a:r>
          <a:endParaRPr lang="fa-IR" sz="2800" b="0" kern="1200" dirty="0">
            <a:cs typeface="B Zar" pitchFamily="2" charset="-78"/>
          </a:endParaRPr>
        </a:p>
        <a:p>
          <a:pPr marL="285750" lvl="1" indent="-285750" algn="r" defTabSz="1244600" rtl="1">
            <a:lnSpc>
              <a:spcPct val="90000"/>
            </a:lnSpc>
            <a:spcBef>
              <a:spcPct val="0"/>
            </a:spcBef>
            <a:spcAft>
              <a:spcPct val="15000"/>
            </a:spcAft>
            <a:buChar char="•"/>
          </a:pPr>
          <a:r>
            <a:rPr lang="fa-IR" sz="2800" b="0" kern="1200" dirty="0">
              <a:cs typeface="B Zar" pitchFamily="2" charset="-78"/>
            </a:rPr>
            <a:t>نظریۀ سود خالص</a:t>
          </a:r>
        </a:p>
        <a:p>
          <a:pPr marL="285750" lvl="1" indent="-285750" algn="l" defTabSz="1244600" rtl="0">
            <a:lnSpc>
              <a:spcPct val="90000"/>
            </a:lnSpc>
            <a:spcBef>
              <a:spcPct val="0"/>
            </a:spcBef>
            <a:spcAft>
              <a:spcPct val="15000"/>
            </a:spcAft>
            <a:buChar char="•"/>
          </a:pPr>
          <a:r>
            <a:rPr lang="en-US" sz="2800" b="0" kern="1200" dirty="0">
              <a:cs typeface="B Zar" pitchFamily="2" charset="-78"/>
            </a:rPr>
            <a:t>Net Income Theory</a:t>
          </a:r>
          <a:endParaRPr lang="fa-IR" sz="2800" b="0" kern="1200" dirty="0">
            <a:cs typeface="B Zar" pitchFamily="2" charset="-78"/>
          </a:endParaRPr>
        </a:p>
        <a:p>
          <a:pPr marL="285750" lvl="1" indent="-285750" algn="r" defTabSz="1244600" rtl="1">
            <a:lnSpc>
              <a:spcPct val="90000"/>
            </a:lnSpc>
            <a:spcBef>
              <a:spcPct val="0"/>
            </a:spcBef>
            <a:spcAft>
              <a:spcPct val="15000"/>
            </a:spcAft>
            <a:buChar char="•"/>
          </a:pPr>
          <a:r>
            <a:rPr lang="fa-IR" sz="2800" b="0" kern="1200" dirty="0">
              <a:cs typeface="B Zar" pitchFamily="2" charset="-78"/>
            </a:rPr>
            <a:t>نظریۀ سود خالص عملیاتی</a:t>
          </a:r>
        </a:p>
        <a:p>
          <a:pPr marL="285750" lvl="1" indent="-285750" algn="l" defTabSz="1244600" rtl="0">
            <a:lnSpc>
              <a:spcPct val="90000"/>
            </a:lnSpc>
            <a:spcBef>
              <a:spcPct val="0"/>
            </a:spcBef>
            <a:spcAft>
              <a:spcPct val="15000"/>
            </a:spcAft>
            <a:buChar char="•"/>
          </a:pPr>
          <a:r>
            <a:rPr lang="en-US" sz="2800" b="0" kern="1200" dirty="0">
              <a:cs typeface="B Zar" pitchFamily="2" charset="-78"/>
            </a:rPr>
            <a:t>Net Operating Income</a:t>
          </a:r>
          <a:endParaRPr lang="fa-IR" sz="2800" b="0" kern="1200" dirty="0">
            <a:cs typeface="B Zar" pitchFamily="2" charset="-78"/>
          </a:endParaRPr>
        </a:p>
      </dsp:txBody>
      <dsp:txXfrm>
        <a:off x="0" y="481172"/>
        <a:ext cx="8229600" cy="4536000"/>
      </dsp:txXfrm>
    </dsp:sp>
    <dsp:sp modelId="{4650D11E-645D-407B-BFAA-9D5E4EA31F57}">
      <dsp:nvSpPr>
        <dsp:cNvPr id="0" name=""/>
        <dsp:cNvSpPr/>
      </dsp:nvSpPr>
      <dsp:spPr>
        <a:xfrm>
          <a:off x="411480" y="8852"/>
          <a:ext cx="5760720" cy="94464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1422400" rtl="1">
            <a:lnSpc>
              <a:spcPct val="90000"/>
            </a:lnSpc>
            <a:spcBef>
              <a:spcPct val="0"/>
            </a:spcBef>
            <a:spcAft>
              <a:spcPct val="35000"/>
            </a:spcAft>
            <a:buNone/>
          </a:pPr>
          <a:r>
            <a:rPr lang="fa-IR" sz="3200" kern="1200" dirty="0">
              <a:cs typeface="B Titr" pitchFamily="2" charset="-78"/>
            </a:rPr>
            <a:t>نظریه‌های سنتی</a:t>
          </a:r>
          <a:endParaRPr lang="fa-IR" sz="3200" b="1" kern="1200" dirty="0">
            <a:cs typeface="B Titr" pitchFamily="2" charset="-78"/>
          </a:endParaRPr>
        </a:p>
      </dsp:txBody>
      <dsp:txXfrm>
        <a:off x="411480" y="8852"/>
        <a:ext cx="5760720" cy="94464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434A3C-897B-4277-8EA6-59E0CDA75BB8}">
      <dsp:nvSpPr>
        <dsp:cNvPr id="0" name=""/>
        <dsp:cNvSpPr/>
      </dsp:nvSpPr>
      <dsp:spPr>
        <a:xfrm>
          <a:off x="0" y="422132"/>
          <a:ext cx="8229600" cy="4536000"/>
        </a:xfrm>
        <a:prstGeom prst="rect">
          <a:avLst/>
        </a:prstGeom>
        <a:solidFill>
          <a:schemeClr val="lt1">
            <a:alpha val="90000"/>
            <a:hueOff val="0"/>
            <a:satOff val="0"/>
            <a:lumOff val="0"/>
            <a:alphaOff val="0"/>
          </a:schemeClr>
        </a:soli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r" defTabSz="1066800" rtl="1">
            <a:lnSpc>
              <a:spcPct val="90000"/>
            </a:lnSpc>
            <a:spcBef>
              <a:spcPct val="0"/>
            </a:spcBef>
            <a:spcAft>
              <a:spcPct val="15000"/>
            </a:spcAft>
            <a:buChar char="•"/>
          </a:pPr>
          <a:r>
            <a:rPr lang="fa-IR" sz="2400" kern="1200" dirty="0">
              <a:cs typeface="B Zar" pitchFamily="2" charset="-78"/>
            </a:rPr>
            <a:t>نظریۀ مودیلیانی و میلر</a:t>
          </a:r>
          <a:endParaRPr lang="en-US" sz="2400" kern="1200" dirty="0">
            <a:cs typeface="B Zar" pitchFamily="2" charset="-78"/>
          </a:endParaRPr>
        </a:p>
        <a:p>
          <a:pPr marL="228600" lvl="1" indent="-228600" algn="l" defTabSz="1066800" rtl="0">
            <a:lnSpc>
              <a:spcPct val="90000"/>
            </a:lnSpc>
            <a:spcBef>
              <a:spcPct val="0"/>
            </a:spcBef>
            <a:spcAft>
              <a:spcPct val="15000"/>
            </a:spcAft>
            <a:buChar char="•"/>
          </a:pPr>
          <a:r>
            <a:rPr lang="en-US" sz="2400" kern="1200" dirty="0">
              <a:cs typeface="B Zar" pitchFamily="2" charset="-78"/>
            </a:rPr>
            <a:t>Modigliani and Miller Theory</a:t>
          </a:r>
        </a:p>
        <a:p>
          <a:pPr marL="228600" lvl="1" indent="-228600" algn="r" defTabSz="1066800" rtl="1">
            <a:lnSpc>
              <a:spcPct val="90000"/>
            </a:lnSpc>
            <a:spcBef>
              <a:spcPct val="0"/>
            </a:spcBef>
            <a:spcAft>
              <a:spcPct val="15000"/>
            </a:spcAft>
            <a:buChar char="•"/>
          </a:pPr>
          <a:r>
            <a:rPr lang="fa-IR" sz="2400" kern="1200" dirty="0">
              <a:cs typeface="B Zar" pitchFamily="2" charset="-78"/>
            </a:rPr>
            <a:t>نظریۀ دادوستد</a:t>
          </a:r>
          <a:endParaRPr lang="en-US" sz="2400" kern="1200" dirty="0">
            <a:cs typeface="B Zar" pitchFamily="2" charset="-78"/>
          </a:endParaRPr>
        </a:p>
        <a:p>
          <a:pPr marL="228600" lvl="1" indent="-228600" algn="l" defTabSz="1066800" rtl="0">
            <a:lnSpc>
              <a:spcPct val="90000"/>
            </a:lnSpc>
            <a:spcBef>
              <a:spcPct val="0"/>
            </a:spcBef>
            <a:spcAft>
              <a:spcPct val="15000"/>
            </a:spcAft>
            <a:buChar char="•"/>
          </a:pPr>
          <a:r>
            <a:rPr lang="en-US" sz="2400" kern="1200" dirty="0">
              <a:cs typeface="B Zar" pitchFamily="2" charset="-78"/>
            </a:rPr>
            <a:t>Trade-Off Theory</a:t>
          </a:r>
        </a:p>
        <a:p>
          <a:pPr marL="228600" lvl="1" indent="-228600" algn="r" defTabSz="1066800" rtl="1">
            <a:lnSpc>
              <a:spcPct val="90000"/>
            </a:lnSpc>
            <a:spcBef>
              <a:spcPct val="0"/>
            </a:spcBef>
            <a:spcAft>
              <a:spcPct val="15000"/>
            </a:spcAft>
            <a:buChar char="•"/>
          </a:pPr>
          <a:r>
            <a:rPr lang="fa-IR" sz="2400" kern="1200" dirty="0">
              <a:cs typeface="B Zar" pitchFamily="2" charset="-78"/>
            </a:rPr>
            <a:t>نظریۀ سلسله مراتبی</a:t>
          </a:r>
          <a:endParaRPr lang="en-US" sz="2400" kern="1200" dirty="0">
            <a:cs typeface="B Zar" pitchFamily="2" charset="-78"/>
          </a:endParaRPr>
        </a:p>
        <a:p>
          <a:pPr marL="228600" lvl="1" indent="-228600" algn="l" defTabSz="1066800" rtl="0">
            <a:lnSpc>
              <a:spcPct val="90000"/>
            </a:lnSpc>
            <a:spcBef>
              <a:spcPct val="0"/>
            </a:spcBef>
            <a:spcAft>
              <a:spcPct val="15000"/>
            </a:spcAft>
            <a:buChar char="•"/>
          </a:pPr>
          <a:r>
            <a:rPr lang="en-US" sz="2400" kern="1200" dirty="0">
              <a:cs typeface="B Zar" pitchFamily="2" charset="-78"/>
            </a:rPr>
            <a:t>Pecking Order Theory</a:t>
          </a:r>
          <a:endParaRPr lang="fa-IR" sz="2400" kern="1200" dirty="0">
            <a:cs typeface="B Zar" pitchFamily="2" charset="-78"/>
          </a:endParaRPr>
        </a:p>
        <a:p>
          <a:pPr marL="228600" lvl="1" indent="-228600" algn="r" defTabSz="1066800" rtl="1">
            <a:lnSpc>
              <a:spcPct val="90000"/>
            </a:lnSpc>
            <a:spcBef>
              <a:spcPct val="0"/>
            </a:spcBef>
            <a:spcAft>
              <a:spcPct val="15000"/>
            </a:spcAft>
            <a:buChar char="•"/>
          </a:pPr>
          <a:r>
            <a:rPr lang="fa-IR" sz="2400" kern="1200" dirty="0">
              <a:cs typeface="B Zar" pitchFamily="2" charset="-78"/>
            </a:rPr>
            <a:t>نظریۀ اطلاعات نامتقارن یا هشداردهنده</a:t>
          </a:r>
        </a:p>
        <a:p>
          <a:pPr marL="228600" lvl="1" indent="-228600" algn="l" defTabSz="1066800" rtl="0">
            <a:lnSpc>
              <a:spcPct val="90000"/>
            </a:lnSpc>
            <a:spcBef>
              <a:spcPct val="0"/>
            </a:spcBef>
            <a:spcAft>
              <a:spcPct val="15000"/>
            </a:spcAft>
            <a:buChar char="•"/>
          </a:pPr>
          <a:r>
            <a:rPr lang="en-US" sz="2400" kern="1200" dirty="0">
              <a:cs typeface="B Zar" pitchFamily="2" charset="-78"/>
            </a:rPr>
            <a:t>Asymmetric Information (Signaling) Theory</a:t>
          </a:r>
          <a:endParaRPr lang="fa-IR" sz="2400" kern="1200" dirty="0">
            <a:cs typeface="B Zar" pitchFamily="2" charset="-78"/>
          </a:endParaRPr>
        </a:p>
      </dsp:txBody>
      <dsp:txXfrm>
        <a:off x="0" y="422132"/>
        <a:ext cx="8229600" cy="4536000"/>
      </dsp:txXfrm>
    </dsp:sp>
    <dsp:sp modelId="{B3281024-67B3-4614-9A79-910FDC226F28}">
      <dsp:nvSpPr>
        <dsp:cNvPr id="0" name=""/>
        <dsp:cNvSpPr/>
      </dsp:nvSpPr>
      <dsp:spPr>
        <a:xfrm>
          <a:off x="411480" y="67892"/>
          <a:ext cx="5760720" cy="708480"/>
        </a:xfrm>
        <a:prstGeom prst="round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marL="0" lvl="0" indent="0" algn="ctr" defTabSz="1066800" rtl="1">
            <a:lnSpc>
              <a:spcPct val="90000"/>
            </a:lnSpc>
            <a:spcBef>
              <a:spcPct val="0"/>
            </a:spcBef>
            <a:spcAft>
              <a:spcPct val="35000"/>
            </a:spcAft>
            <a:buNone/>
          </a:pPr>
          <a:r>
            <a:rPr lang="fa-IR" sz="2400" kern="1200" dirty="0">
              <a:cs typeface="B Titr" pitchFamily="2" charset="-78"/>
            </a:rPr>
            <a:t>نظریه‌های مدرن</a:t>
          </a:r>
          <a:endParaRPr lang="en-US" sz="2400" kern="1200" dirty="0">
            <a:cs typeface="B Titr" pitchFamily="2" charset="-78"/>
          </a:endParaRPr>
        </a:p>
      </dsp:txBody>
      <dsp:txXfrm>
        <a:off x="411480" y="67892"/>
        <a:ext cx="5760720" cy="70848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E93E5-8458-489F-813E-2F9EFB8FD6EC}">
      <dsp:nvSpPr>
        <dsp:cNvPr id="0" name=""/>
        <dsp:cNvSpPr/>
      </dsp:nvSpPr>
      <dsp:spPr>
        <a:xfrm>
          <a:off x="0" y="0"/>
          <a:ext cx="7772400" cy="4467225"/>
        </a:xfrm>
        <a:prstGeom prst="roundRect">
          <a:avLst>
            <a:gd name="adj" fmla="val 10000"/>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1920" tIns="121920" rIns="121920" bIns="121920" numCol="1" spcCol="1270" anchor="t" anchorCtr="0">
          <a:noAutofit/>
        </a:bodyPr>
        <a:lstStyle/>
        <a:p>
          <a:pPr marL="0" lvl="0" indent="0" algn="ctr" defTabSz="1422400" rtl="1">
            <a:lnSpc>
              <a:spcPct val="90000"/>
            </a:lnSpc>
            <a:spcBef>
              <a:spcPct val="0"/>
            </a:spcBef>
            <a:spcAft>
              <a:spcPct val="35000"/>
            </a:spcAft>
            <a:buNone/>
          </a:pPr>
          <a:endParaRPr lang="en-US" sz="3200" kern="1200" dirty="0">
            <a:cs typeface="B Titr" pitchFamily="2" charset="-78"/>
          </a:endParaRPr>
        </a:p>
        <a:p>
          <a:pPr marL="285750" lvl="1" indent="-285750" algn="r" defTabSz="1422400" rtl="1">
            <a:lnSpc>
              <a:spcPct val="100000"/>
            </a:lnSpc>
            <a:spcBef>
              <a:spcPct val="0"/>
            </a:spcBef>
            <a:spcAft>
              <a:spcPct val="15000"/>
            </a:spcAft>
            <a:buChar char="•"/>
          </a:pPr>
          <a:endParaRPr lang="en-US" sz="3200" kern="1200" dirty="0">
            <a:latin typeface="ذb zar"/>
            <a:cs typeface="B Zar" pitchFamily="2" charset="-78"/>
          </a:endParaRPr>
        </a:p>
        <a:p>
          <a:pPr marL="285750" lvl="1" indent="-285750" algn="r" defTabSz="1422400" rtl="1">
            <a:lnSpc>
              <a:spcPct val="100000"/>
            </a:lnSpc>
            <a:spcBef>
              <a:spcPct val="0"/>
            </a:spcBef>
            <a:spcAft>
              <a:spcPct val="15000"/>
            </a:spcAft>
            <a:buChar char="•"/>
          </a:pPr>
          <a:endParaRPr lang="en-US" sz="3200" kern="1200" dirty="0">
            <a:latin typeface="ذb zar"/>
            <a:cs typeface="B Zar" pitchFamily="2" charset="-78"/>
          </a:endParaRPr>
        </a:p>
        <a:p>
          <a:pPr marL="285750" lvl="1" indent="-285750" algn="r" defTabSz="1422400" rtl="1">
            <a:lnSpc>
              <a:spcPct val="100000"/>
            </a:lnSpc>
            <a:spcBef>
              <a:spcPct val="0"/>
            </a:spcBef>
            <a:spcAft>
              <a:spcPct val="15000"/>
            </a:spcAft>
            <a:buChar char="•"/>
          </a:pPr>
          <a:endParaRPr lang="en-US" sz="3200" kern="1200" dirty="0">
            <a:latin typeface="ذb zar"/>
            <a:cs typeface="B Zar" pitchFamily="2" charset="-78"/>
          </a:endParaRPr>
        </a:p>
        <a:p>
          <a:pPr marL="285750" lvl="1" indent="-285750" algn="r" defTabSz="1244600" rtl="1">
            <a:lnSpc>
              <a:spcPct val="100000"/>
            </a:lnSpc>
            <a:spcBef>
              <a:spcPct val="0"/>
            </a:spcBef>
            <a:spcAft>
              <a:spcPct val="15000"/>
            </a:spcAft>
            <a:buChar char="•"/>
          </a:pPr>
          <a:r>
            <a:rPr lang="fa-IR" sz="2800" kern="1200" dirty="0">
              <a:latin typeface="ذb zar"/>
              <a:cs typeface="B Titr" pitchFamily="2" charset="-78"/>
            </a:rPr>
            <a:t>نظریۀ اول: </a:t>
          </a:r>
          <a:r>
            <a:rPr lang="fa-IR" sz="3200" kern="1200" dirty="0">
              <a:latin typeface="ذb zar"/>
              <a:cs typeface="B Zar" pitchFamily="2" charset="-78"/>
            </a:rPr>
            <a:t>با فرض </a:t>
          </a:r>
          <a:r>
            <a:rPr lang="fa-IR" sz="3200" kern="1200" dirty="0">
              <a:cs typeface="B Zar" pitchFamily="2" charset="-78"/>
            </a:rPr>
            <a:t>عدم‌وجود مالیات</a:t>
          </a:r>
          <a:endParaRPr lang="en-US" sz="3200" kern="1200" dirty="0">
            <a:latin typeface="ذb zar"/>
            <a:cs typeface="B Zar" pitchFamily="2" charset="-78"/>
          </a:endParaRPr>
        </a:p>
        <a:p>
          <a:pPr marL="285750" lvl="1" indent="-285750" algn="r" defTabSz="1244600" rtl="1">
            <a:lnSpc>
              <a:spcPct val="100000"/>
            </a:lnSpc>
            <a:spcBef>
              <a:spcPct val="0"/>
            </a:spcBef>
            <a:spcAft>
              <a:spcPct val="15000"/>
            </a:spcAft>
            <a:buChar char="•"/>
          </a:pPr>
          <a:r>
            <a:rPr lang="fa-IR" sz="2800" kern="1200" dirty="0">
              <a:latin typeface="ذb zar"/>
              <a:cs typeface="B Titr" pitchFamily="2" charset="-78"/>
            </a:rPr>
            <a:t>نظریۀ دوم: </a:t>
          </a:r>
          <a:r>
            <a:rPr lang="fa-IR" sz="3200" kern="1200" dirty="0">
              <a:latin typeface="ذb zar"/>
              <a:cs typeface="B Zar" pitchFamily="2" charset="-78"/>
            </a:rPr>
            <a:t>با فرض وجود </a:t>
          </a:r>
          <a:r>
            <a:rPr lang="fa-IR" sz="3200" kern="1200" dirty="0">
              <a:cs typeface="B Zar" pitchFamily="2" charset="-78"/>
            </a:rPr>
            <a:t>مالیات</a:t>
          </a:r>
          <a:endParaRPr lang="en-US" sz="3200" kern="1200" dirty="0">
            <a:latin typeface="ذb zar"/>
            <a:cs typeface="B Zar" pitchFamily="2" charset="-78"/>
          </a:endParaRPr>
        </a:p>
      </dsp:txBody>
      <dsp:txXfrm>
        <a:off x="2001202" y="0"/>
        <a:ext cx="5771197" cy="4467225"/>
      </dsp:txXfrm>
    </dsp:sp>
    <dsp:sp modelId="{D98BE49F-4CAB-4045-A1C5-075260D870EE}">
      <dsp:nvSpPr>
        <dsp:cNvPr id="0" name=""/>
        <dsp:cNvSpPr/>
      </dsp:nvSpPr>
      <dsp:spPr>
        <a:xfrm>
          <a:off x="238126" y="146078"/>
          <a:ext cx="1971671" cy="2339932"/>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0000" dir="5400000" rotWithShape="0">
            <a:srgbClr val="000000">
              <a:alpha val="38000"/>
            </a:srgbClr>
          </a:outerShdw>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DD99F3-97EE-4E67-9E45-F17B93D6DD32}">
      <dsp:nvSpPr>
        <dsp:cNvPr id="0" name=""/>
        <dsp:cNvSpPr/>
      </dsp:nvSpPr>
      <dsp:spPr>
        <a:xfrm>
          <a:off x="0" y="105107"/>
          <a:ext cx="8229600" cy="1132019"/>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84480" tIns="162560" rIns="284480" bIns="162560" numCol="1" spcCol="1270" anchor="ctr" anchorCtr="0">
          <a:noAutofit/>
        </a:bodyPr>
        <a:lstStyle/>
        <a:p>
          <a:pPr marL="0" lvl="0" indent="0" algn="ctr" defTabSz="1778000" rtl="1">
            <a:lnSpc>
              <a:spcPct val="90000"/>
            </a:lnSpc>
            <a:spcBef>
              <a:spcPct val="0"/>
            </a:spcBef>
            <a:spcAft>
              <a:spcPct val="35000"/>
            </a:spcAft>
            <a:buNone/>
          </a:pPr>
          <a:r>
            <a:rPr lang="fa-IR" sz="4000" kern="1200" dirty="0">
              <a:cs typeface="B Titr" pitchFamily="2" charset="-78"/>
            </a:rPr>
            <a:t>مفروضات:</a:t>
          </a:r>
          <a:endParaRPr lang="en-US" sz="4000" kern="1200" dirty="0">
            <a:cs typeface="B Titr" pitchFamily="2" charset="-78"/>
          </a:endParaRPr>
        </a:p>
      </dsp:txBody>
      <dsp:txXfrm>
        <a:off x="0" y="105107"/>
        <a:ext cx="8229600" cy="1132019"/>
      </dsp:txXfrm>
    </dsp:sp>
    <dsp:sp modelId="{9AEFCF72-ADC8-4FBC-B71A-EA452085B601}">
      <dsp:nvSpPr>
        <dsp:cNvPr id="0" name=""/>
        <dsp:cNvSpPr/>
      </dsp:nvSpPr>
      <dsp:spPr>
        <a:xfrm>
          <a:off x="0" y="1237127"/>
          <a:ext cx="8229600" cy="368379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a:cs typeface="B Zar" pitchFamily="2" charset="-78"/>
            </a:rPr>
            <a:t>شرکت‌ها را می توان بر اساس ریسک تجاری به گروه‌های همگن دسته‌بندی نمود؛</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a:cs typeface="B Zar" pitchFamily="2" charset="-78"/>
            </a:rPr>
            <a:t>انتظار سهامداران از سودآوری آتی شرکت یکسان است؛</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a:cs typeface="B Zar" pitchFamily="2" charset="-78"/>
            </a:rPr>
            <a:t>بازار کارایی کامل دارد (به تبع هزینۀ مبادلات صفر است)؛</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a:cs typeface="B Zar" pitchFamily="2" charset="-78"/>
            </a:rPr>
            <a:t>بدهی‌ها کاملاً بدون ریسک بوده و شرکت‌ها و اشخاص می‌توانند به هر میزان استقراض نمایند؛</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a:cs typeface="B Zar" pitchFamily="2" charset="-78"/>
            </a:rPr>
            <a:t>رشد شرکت‌ها صفر است؛</a:t>
          </a:r>
          <a:endParaRPr lang="en-US" sz="2200" kern="1200" dirty="0">
            <a:cs typeface="B Zar" pitchFamily="2" charset="-78"/>
          </a:endParaRPr>
        </a:p>
        <a:p>
          <a:pPr marL="228600" lvl="1" indent="-228600" algn="justLow" defTabSz="977900" rtl="1">
            <a:lnSpc>
              <a:spcPct val="90000"/>
            </a:lnSpc>
            <a:spcBef>
              <a:spcPct val="0"/>
            </a:spcBef>
            <a:spcAft>
              <a:spcPct val="15000"/>
            </a:spcAft>
            <a:buChar char="•"/>
          </a:pPr>
          <a:r>
            <a:rPr lang="fa-IR" sz="2200" b="0" kern="1200" dirty="0">
              <a:cs typeface="B Zar" pitchFamily="2" charset="-78"/>
            </a:rPr>
            <a:t>هیچ‌گونه مالیاتی وجود ندارد؛ </a:t>
          </a:r>
          <a:endParaRPr lang="en-US" sz="2200" b="0" kern="1200" dirty="0">
            <a:cs typeface="B Zar" pitchFamily="2" charset="-78"/>
          </a:endParaRPr>
        </a:p>
        <a:p>
          <a:pPr marL="228600" lvl="1" indent="-228600" algn="justLow" defTabSz="977900" rtl="1">
            <a:lnSpc>
              <a:spcPct val="90000"/>
            </a:lnSpc>
            <a:spcBef>
              <a:spcPct val="0"/>
            </a:spcBef>
            <a:spcAft>
              <a:spcPct val="15000"/>
            </a:spcAft>
            <a:buChar char="•"/>
          </a:pPr>
          <a:r>
            <a:rPr lang="fa-IR" sz="2200" kern="1200" dirty="0">
              <a:cs typeface="B Zar" pitchFamily="2" charset="-78"/>
            </a:rPr>
            <a:t>هیچ‌گونه هزینۀ نمایندگی (</a:t>
          </a:r>
          <a:r>
            <a:rPr lang="en-GB" sz="2200" kern="1200" dirty="0">
              <a:cs typeface="B Zar" pitchFamily="2" charset="-78"/>
            </a:rPr>
            <a:t>Agency Cost</a:t>
          </a:r>
          <a:r>
            <a:rPr lang="fa-IR" sz="2200" kern="1200" dirty="0">
              <a:cs typeface="B Zar" pitchFamily="2" charset="-78"/>
            </a:rPr>
            <a:t>) یا ورشکستگی وجود ندارد؛</a:t>
          </a:r>
          <a:endParaRPr lang="en-US" sz="2200" kern="1200" dirty="0">
            <a:cs typeface="B Zar" pitchFamily="2" charset="-78"/>
          </a:endParaRPr>
        </a:p>
      </dsp:txBody>
      <dsp:txXfrm>
        <a:off x="0" y="1237127"/>
        <a:ext cx="8229600" cy="368379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35BE0-E9E5-4D34-AE4A-6F3B9C3C774A}">
      <dsp:nvSpPr>
        <dsp:cNvPr id="0" name=""/>
        <dsp:cNvSpPr/>
      </dsp:nvSpPr>
      <dsp:spPr>
        <a:xfrm rot="5400000">
          <a:off x="-397566" y="401379"/>
          <a:ext cx="2650442" cy="1855310"/>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rtl="1">
            <a:lnSpc>
              <a:spcPct val="90000"/>
            </a:lnSpc>
            <a:spcBef>
              <a:spcPct val="0"/>
            </a:spcBef>
            <a:spcAft>
              <a:spcPct val="35000"/>
            </a:spcAft>
            <a:buNone/>
          </a:pPr>
          <a:r>
            <a:rPr lang="fa-IR" sz="5400" kern="1200" dirty="0">
              <a:cs typeface="B Titr" pitchFamily="2" charset="-78"/>
            </a:rPr>
            <a:t>قضیۀ 1</a:t>
          </a:r>
        </a:p>
      </dsp:txBody>
      <dsp:txXfrm rot="-5400000">
        <a:off x="0" y="931468"/>
        <a:ext cx="1855310" cy="795132"/>
      </dsp:txXfrm>
    </dsp:sp>
    <dsp:sp modelId="{66487A81-E4AB-4A5F-8406-FD58F855207B}">
      <dsp:nvSpPr>
        <dsp:cNvPr id="0" name=""/>
        <dsp:cNvSpPr/>
      </dsp:nvSpPr>
      <dsp:spPr>
        <a:xfrm rot="5400000">
          <a:off x="4181061" y="-2321937"/>
          <a:ext cx="1722787" cy="637428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endParaRPr lang="fa-IR" sz="3400" kern="1200" dirty="0"/>
        </a:p>
        <a:p>
          <a:pPr marL="285750" lvl="1" indent="-285750" algn="r" defTabSz="1511300" rtl="1">
            <a:lnSpc>
              <a:spcPct val="90000"/>
            </a:lnSpc>
            <a:spcBef>
              <a:spcPct val="0"/>
            </a:spcBef>
            <a:spcAft>
              <a:spcPct val="15000"/>
            </a:spcAft>
            <a:buChar char="•"/>
          </a:pPr>
          <a:endParaRPr lang="fa-IR" sz="3400" kern="1200" dirty="0"/>
        </a:p>
        <a:p>
          <a:pPr marL="285750" lvl="1" indent="-285750" algn="r" defTabSz="1511300" rtl="1">
            <a:lnSpc>
              <a:spcPct val="90000"/>
            </a:lnSpc>
            <a:spcBef>
              <a:spcPct val="0"/>
            </a:spcBef>
            <a:spcAft>
              <a:spcPct val="15000"/>
            </a:spcAft>
            <a:buChar char="•"/>
          </a:pPr>
          <a:endParaRPr lang="en-US" sz="3400" kern="1200" dirty="0"/>
        </a:p>
      </dsp:txBody>
      <dsp:txXfrm rot="-5400000">
        <a:off x="1855310" y="87914"/>
        <a:ext cx="6290189" cy="1554587"/>
      </dsp:txXfrm>
    </dsp:sp>
    <dsp:sp modelId="{34281B64-623B-4528-9192-9EFE3390E37F}">
      <dsp:nvSpPr>
        <dsp:cNvPr id="0" name=""/>
        <dsp:cNvSpPr/>
      </dsp:nvSpPr>
      <dsp:spPr>
        <a:xfrm rot="5400000">
          <a:off x="-397566" y="2769335"/>
          <a:ext cx="2650442" cy="1855310"/>
        </a:xfrm>
        <a:prstGeom prst="chevron">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rtl="1">
            <a:lnSpc>
              <a:spcPct val="90000"/>
            </a:lnSpc>
            <a:spcBef>
              <a:spcPct val="0"/>
            </a:spcBef>
            <a:spcAft>
              <a:spcPct val="35000"/>
            </a:spcAft>
            <a:buNone/>
          </a:pPr>
          <a:r>
            <a:rPr lang="fa-IR" sz="5400" kern="1200" dirty="0">
              <a:cs typeface="B Titr" pitchFamily="2" charset="-78"/>
            </a:rPr>
            <a:t>قضیۀ 2</a:t>
          </a:r>
          <a:endParaRPr lang="en-US" sz="5400" kern="1200" dirty="0">
            <a:cs typeface="B Titr" pitchFamily="2" charset="-78"/>
          </a:endParaRPr>
        </a:p>
      </dsp:txBody>
      <dsp:txXfrm rot="-5400000">
        <a:off x="0" y="3299424"/>
        <a:ext cx="1855310" cy="795132"/>
      </dsp:txXfrm>
    </dsp:sp>
    <dsp:sp modelId="{269BC7E5-AD47-486B-9EFC-50902A0E0167}">
      <dsp:nvSpPr>
        <dsp:cNvPr id="0" name=""/>
        <dsp:cNvSpPr/>
      </dsp:nvSpPr>
      <dsp:spPr>
        <a:xfrm rot="5400000">
          <a:off x="4181061" y="46017"/>
          <a:ext cx="1722787" cy="6374289"/>
        </a:xfrm>
        <a:prstGeom prst="round2Same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endParaRPr lang="en-US" sz="3400" kern="1200" dirty="0"/>
        </a:p>
      </dsp:txBody>
      <dsp:txXfrm rot="-5400000">
        <a:off x="1855310" y="2455868"/>
        <a:ext cx="6290189" cy="1554587"/>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EF8679-E1A0-4DEF-B190-95D1DD70A552}">
      <dsp:nvSpPr>
        <dsp:cNvPr id="0" name=""/>
        <dsp:cNvSpPr/>
      </dsp:nvSpPr>
      <dsp:spPr>
        <a:xfrm>
          <a:off x="4018" y="283"/>
          <a:ext cx="8221563" cy="2402577"/>
        </a:xfrm>
        <a:prstGeom prst="ribbon2">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63830" tIns="163830" rIns="163830" bIns="163830" numCol="1" spcCol="1270" anchor="ctr" anchorCtr="0">
          <a:noAutofit/>
        </a:bodyPr>
        <a:lstStyle/>
        <a:p>
          <a:pPr marL="0" lvl="0" indent="0" algn="ctr" defTabSz="1911350" rtl="1">
            <a:lnSpc>
              <a:spcPct val="90000"/>
            </a:lnSpc>
            <a:spcBef>
              <a:spcPct val="0"/>
            </a:spcBef>
            <a:spcAft>
              <a:spcPct val="35000"/>
            </a:spcAft>
            <a:buNone/>
          </a:pPr>
          <a:r>
            <a:rPr lang="fa-IR" sz="4300" kern="1200" dirty="0">
              <a:cs typeface="B Zar" pitchFamily="2" charset="-78"/>
            </a:rPr>
            <a:t>استقلال ساختار سرمایه و ارزش شرکت</a:t>
          </a:r>
          <a:endParaRPr lang="en-US" sz="4300" kern="1200" dirty="0">
            <a:cs typeface="B Zar" pitchFamily="2" charset="-78"/>
          </a:endParaRPr>
        </a:p>
      </dsp:txBody>
      <dsp:txXfrm>
        <a:off x="4018" y="283"/>
        <a:ext cx="8221563" cy="2402577"/>
      </dsp:txXfrm>
    </dsp:sp>
    <dsp:sp modelId="{37B18532-31EA-4A49-AB71-8510C9D13964}">
      <dsp:nvSpPr>
        <dsp:cNvPr id="0" name=""/>
        <dsp:cNvSpPr/>
      </dsp:nvSpPr>
      <dsp:spPr>
        <a:xfrm>
          <a:off x="4018" y="2623163"/>
          <a:ext cx="8221563" cy="2402577"/>
        </a:xfrm>
        <a:prstGeom prst="flowChartDocument">
          <a:avLst/>
        </a:prstGeom>
        <a:solidFill>
          <a:schemeClr val="accent6">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rtl="1">
            <a:lnSpc>
              <a:spcPct val="90000"/>
            </a:lnSpc>
            <a:spcBef>
              <a:spcPct val="0"/>
            </a:spcBef>
            <a:spcAft>
              <a:spcPct val="35000"/>
            </a:spcAft>
            <a:buNone/>
          </a:pPr>
          <a:r>
            <a:rPr lang="fa-IR" sz="2900" kern="1200" dirty="0">
              <a:cs typeface="B Zar" pitchFamily="2" charset="-78"/>
            </a:rPr>
            <a:t>با فرض عدم وجود مالیات، هزینۀ سرمایۀ شرکت تحت تأثیر ساختار سرمایه قرار نمی‌گیرد و بنابراین، ساختار سرمایه اثری بر ارزش شرکت ندارد.</a:t>
          </a:r>
          <a:endParaRPr lang="en-US" sz="2900" kern="1200" dirty="0">
            <a:cs typeface="B Zar" pitchFamily="2" charset="-78"/>
          </a:endParaRPr>
        </a:p>
      </dsp:txBody>
      <dsp:txXfrm>
        <a:off x="4018" y="2623163"/>
        <a:ext cx="8221563" cy="2402577"/>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835BE0-E9E5-4D34-AE4A-6F3B9C3C774A}">
      <dsp:nvSpPr>
        <dsp:cNvPr id="0" name=""/>
        <dsp:cNvSpPr/>
      </dsp:nvSpPr>
      <dsp:spPr>
        <a:xfrm rot="5400000">
          <a:off x="-397566" y="401379"/>
          <a:ext cx="2650442" cy="1855310"/>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rtl="1">
            <a:lnSpc>
              <a:spcPct val="90000"/>
            </a:lnSpc>
            <a:spcBef>
              <a:spcPct val="0"/>
            </a:spcBef>
            <a:spcAft>
              <a:spcPct val="35000"/>
            </a:spcAft>
            <a:buNone/>
          </a:pPr>
          <a:r>
            <a:rPr lang="fa-IR" sz="5400" kern="1200" dirty="0">
              <a:cs typeface="B Titr" pitchFamily="2" charset="-78"/>
            </a:rPr>
            <a:t>قضیۀ 1</a:t>
          </a:r>
        </a:p>
      </dsp:txBody>
      <dsp:txXfrm rot="-5400000">
        <a:off x="0" y="931468"/>
        <a:ext cx="1855310" cy="795132"/>
      </dsp:txXfrm>
    </dsp:sp>
    <dsp:sp modelId="{66487A81-E4AB-4A5F-8406-FD58F855207B}">
      <dsp:nvSpPr>
        <dsp:cNvPr id="0" name=""/>
        <dsp:cNvSpPr/>
      </dsp:nvSpPr>
      <dsp:spPr>
        <a:xfrm rot="5400000">
          <a:off x="4181061" y="-2321937"/>
          <a:ext cx="1722787" cy="637428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endParaRPr lang="fa-IR" sz="3400" kern="1200" dirty="0"/>
        </a:p>
        <a:p>
          <a:pPr marL="285750" lvl="1" indent="-285750" algn="r" defTabSz="1511300" rtl="1">
            <a:lnSpc>
              <a:spcPct val="90000"/>
            </a:lnSpc>
            <a:spcBef>
              <a:spcPct val="0"/>
            </a:spcBef>
            <a:spcAft>
              <a:spcPct val="15000"/>
            </a:spcAft>
            <a:buChar char="•"/>
          </a:pPr>
          <a:endParaRPr lang="fa-IR" sz="3400" kern="1200" dirty="0"/>
        </a:p>
        <a:p>
          <a:pPr marL="285750" lvl="1" indent="-285750" algn="r" defTabSz="1511300" rtl="1">
            <a:lnSpc>
              <a:spcPct val="90000"/>
            </a:lnSpc>
            <a:spcBef>
              <a:spcPct val="0"/>
            </a:spcBef>
            <a:spcAft>
              <a:spcPct val="15000"/>
            </a:spcAft>
            <a:buChar char="•"/>
          </a:pPr>
          <a:endParaRPr lang="en-US" sz="3400" kern="1200" dirty="0"/>
        </a:p>
      </dsp:txBody>
      <dsp:txXfrm rot="-5400000">
        <a:off x="1855310" y="87914"/>
        <a:ext cx="6290189" cy="1554587"/>
      </dsp:txXfrm>
    </dsp:sp>
    <dsp:sp modelId="{34281B64-623B-4528-9192-9EFE3390E37F}">
      <dsp:nvSpPr>
        <dsp:cNvPr id="0" name=""/>
        <dsp:cNvSpPr/>
      </dsp:nvSpPr>
      <dsp:spPr>
        <a:xfrm rot="5400000">
          <a:off x="-397566" y="2769335"/>
          <a:ext cx="2650442" cy="1855310"/>
        </a:xfrm>
        <a:prstGeom prst="chevron">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2400300" rtl="1">
            <a:lnSpc>
              <a:spcPct val="90000"/>
            </a:lnSpc>
            <a:spcBef>
              <a:spcPct val="0"/>
            </a:spcBef>
            <a:spcAft>
              <a:spcPct val="35000"/>
            </a:spcAft>
            <a:buNone/>
          </a:pPr>
          <a:r>
            <a:rPr lang="fa-IR" sz="5400" kern="1200" dirty="0">
              <a:cs typeface="B Titr" pitchFamily="2" charset="-78"/>
            </a:rPr>
            <a:t>قضیۀ 2</a:t>
          </a:r>
          <a:endParaRPr lang="en-US" sz="5400" kern="1200" dirty="0">
            <a:cs typeface="B Titr" pitchFamily="2" charset="-78"/>
          </a:endParaRPr>
        </a:p>
      </dsp:txBody>
      <dsp:txXfrm rot="-5400000">
        <a:off x="0" y="3299424"/>
        <a:ext cx="1855310" cy="795132"/>
      </dsp:txXfrm>
    </dsp:sp>
    <dsp:sp modelId="{269BC7E5-AD47-486B-9EFC-50902A0E0167}">
      <dsp:nvSpPr>
        <dsp:cNvPr id="0" name=""/>
        <dsp:cNvSpPr/>
      </dsp:nvSpPr>
      <dsp:spPr>
        <a:xfrm rot="5400000">
          <a:off x="4181061" y="46017"/>
          <a:ext cx="1722787" cy="6374289"/>
        </a:xfrm>
        <a:prstGeom prst="round2Same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r" defTabSz="1511300" rtl="1">
            <a:lnSpc>
              <a:spcPct val="90000"/>
            </a:lnSpc>
            <a:spcBef>
              <a:spcPct val="0"/>
            </a:spcBef>
            <a:spcAft>
              <a:spcPct val="15000"/>
            </a:spcAft>
            <a:buChar char="•"/>
          </a:pPr>
          <a:endParaRPr lang="en-US" sz="3400" kern="1200" dirty="0"/>
        </a:p>
      </dsp:txBody>
      <dsp:txXfrm rot="-5400000">
        <a:off x="1855310" y="2455868"/>
        <a:ext cx="6290189" cy="15545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7574B0-34F8-484A-AFCE-69A566945E42}">
      <dsp:nvSpPr>
        <dsp:cNvPr id="0" name=""/>
        <dsp:cNvSpPr/>
      </dsp:nvSpPr>
      <dsp:spPr>
        <a:xfrm>
          <a:off x="0" y="47130"/>
          <a:ext cx="6830568" cy="1187646"/>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7584" tIns="227584" rIns="227584" bIns="121920" numCol="1" spcCol="1270" anchor="t" anchorCtr="0">
          <a:noAutofit/>
        </a:bodyPr>
        <a:lstStyle/>
        <a:p>
          <a:pPr marL="0" lvl="0" indent="0" algn="ctr" defTabSz="1422400" rtl="1">
            <a:lnSpc>
              <a:spcPct val="90000"/>
            </a:lnSpc>
            <a:spcBef>
              <a:spcPct val="0"/>
            </a:spcBef>
            <a:spcAft>
              <a:spcPct val="35000"/>
            </a:spcAft>
            <a:buNone/>
          </a:pPr>
          <a:r>
            <a:rPr lang="fa-IR" sz="3200" kern="1200" dirty="0">
              <a:cs typeface="B Titr" pitchFamily="2" charset="-78"/>
            </a:rPr>
            <a:t>میانگین موزون هزینۀ سرمایه</a:t>
          </a:r>
          <a:endParaRPr lang="en-US" sz="3200" kern="1200" dirty="0">
            <a:cs typeface="B Titr" pitchFamily="2" charset="-78"/>
          </a:endParaRPr>
        </a:p>
      </dsp:txBody>
      <dsp:txXfrm>
        <a:off x="0" y="47130"/>
        <a:ext cx="6830568" cy="791764"/>
      </dsp:txXfrm>
    </dsp:sp>
    <dsp:sp modelId="{AE969557-A1F7-4115-B1FB-C4FB068DB81C}">
      <dsp:nvSpPr>
        <dsp:cNvPr id="0" name=""/>
        <dsp:cNvSpPr/>
      </dsp:nvSpPr>
      <dsp:spPr>
        <a:xfrm>
          <a:off x="1399032" y="838894"/>
          <a:ext cx="6830568" cy="4140000"/>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r" defTabSz="1022350" rtl="1">
            <a:lnSpc>
              <a:spcPct val="90000"/>
            </a:lnSpc>
            <a:spcBef>
              <a:spcPct val="0"/>
            </a:spcBef>
            <a:spcAft>
              <a:spcPct val="15000"/>
            </a:spcAft>
            <a:buChar char="•"/>
          </a:pPr>
          <a:endParaRPr lang="en-US" sz="2300" kern="1200" dirty="0"/>
        </a:p>
        <a:p>
          <a:pPr marL="228600" lvl="1" indent="-228600" algn="r" defTabSz="1022350" rtl="1">
            <a:lnSpc>
              <a:spcPct val="90000"/>
            </a:lnSpc>
            <a:spcBef>
              <a:spcPct val="0"/>
            </a:spcBef>
            <a:spcAft>
              <a:spcPct val="15000"/>
            </a:spcAft>
            <a:buChar char="•"/>
          </a:pPr>
          <a:endParaRPr lang="en-US" sz="2300" kern="1200" dirty="0"/>
        </a:p>
        <a:p>
          <a:pPr marL="228600" lvl="1" indent="-228600" algn="r" defTabSz="1022350" rtl="1">
            <a:lnSpc>
              <a:spcPct val="90000"/>
            </a:lnSpc>
            <a:spcBef>
              <a:spcPct val="0"/>
            </a:spcBef>
            <a:spcAft>
              <a:spcPct val="15000"/>
            </a:spcAft>
            <a:buChar char="•"/>
          </a:pPr>
          <a:endParaRPr lang="en-US" sz="2300" kern="1200" dirty="0"/>
        </a:p>
        <a:p>
          <a:pPr marL="228600" lvl="1" indent="-228600" algn="r" defTabSz="1022350" rtl="1">
            <a:lnSpc>
              <a:spcPct val="90000"/>
            </a:lnSpc>
            <a:spcBef>
              <a:spcPct val="0"/>
            </a:spcBef>
            <a:spcAft>
              <a:spcPct val="15000"/>
            </a:spcAft>
            <a:buChar char="•"/>
          </a:pP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err="1">
              <a:latin typeface="Times" pitchFamily="18" charset="0"/>
              <a:cs typeface="B Zar" pitchFamily="2" charset="-78"/>
            </a:rPr>
            <a:t>K</a:t>
          </a:r>
          <a:r>
            <a:rPr lang="en-US" sz="2300" kern="1200" baseline="-25000" dirty="0" err="1">
              <a:latin typeface="Times" pitchFamily="18" charset="0"/>
              <a:cs typeface="B Zar" pitchFamily="2" charset="-78"/>
            </a:rPr>
            <a:t>d</a:t>
          </a:r>
          <a:r>
            <a:rPr lang="fa-IR" sz="2300" kern="1200" dirty="0">
              <a:latin typeface="Times" pitchFamily="18" charset="0"/>
              <a:cs typeface="B Zar" pitchFamily="2" charset="-78"/>
            </a:rPr>
            <a:t>: نرخ بازدۀ موردنظر اوراق قرضه </a:t>
          </a: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a:t>W</a:t>
          </a:r>
          <a:r>
            <a:rPr lang="en-US" sz="2300" kern="1200" baseline="-25000" dirty="0"/>
            <a:t>d</a:t>
          </a:r>
          <a:r>
            <a:rPr lang="fa-IR" sz="2300" kern="1200" dirty="0">
              <a:latin typeface="Times" pitchFamily="18" charset="0"/>
              <a:cs typeface="B Zar" pitchFamily="2" charset="-78"/>
            </a:rPr>
            <a:t>: وزن نسبی اوراق قرضه در  تأمین مالی</a:t>
          </a: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err="1">
              <a:latin typeface="Times" pitchFamily="18" charset="0"/>
              <a:cs typeface="B Zar" pitchFamily="2" charset="-78"/>
            </a:rPr>
            <a:t>K</a:t>
          </a:r>
          <a:r>
            <a:rPr lang="en-US" sz="2300" kern="1200" baseline="-25000" dirty="0" err="1">
              <a:latin typeface="Times" pitchFamily="18" charset="0"/>
              <a:cs typeface="B Zar" pitchFamily="2" charset="-78"/>
            </a:rPr>
            <a:t>ps</a:t>
          </a:r>
          <a:r>
            <a:rPr lang="fa-IR" sz="2300" kern="1200" baseline="-25000" dirty="0">
              <a:latin typeface="Times" pitchFamily="18" charset="0"/>
              <a:cs typeface="B Zar" pitchFamily="2" charset="-78"/>
            </a:rPr>
            <a:t>: </a:t>
          </a:r>
          <a:r>
            <a:rPr lang="fa-IR" sz="2300" kern="1200" dirty="0">
              <a:latin typeface="Times" pitchFamily="18" charset="0"/>
              <a:cs typeface="B Zar" pitchFamily="2" charset="-78"/>
            </a:rPr>
            <a:t>نرخ بازدۀ موردنظر سهام ممتاز</a:t>
          </a: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err="1"/>
            <a:t>W</a:t>
          </a:r>
          <a:r>
            <a:rPr lang="en-US" sz="2300" kern="1200" baseline="-25000" dirty="0" err="1"/>
            <a:t>ps</a:t>
          </a:r>
          <a:r>
            <a:rPr lang="fa-IR" sz="2300" kern="1200" dirty="0">
              <a:latin typeface="Times" pitchFamily="18" charset="0"/>
              <a:cs typeface="B Zar" pitchFamily="2" charset="-78"/>
            </a:rPr>
            <a:t>: وزن نسبی سهام ممتاز در  تأمین مالی</a:t>
          </a: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a:latin typeface="Times" pitchFamily="18" charset="0"/>
              <a:cs typeface="B Zar" pitchFamily="2" charset="-78"/>
            </a:rPr>
            <a:t>K</a:t>
          </a:r>
          <a:r>
            <a:rPr lang="en-US" sz="2300" kern="1200" baseline="-25000" dirty="0">
              <a:latin typeface="Times" pitchFamily="18" charset="0"/>
              <a:cs typeface="B Zar" pitchFamily="2" charset="-78"/>
            </a:rPr>
            <a:t>s</a:t>
          </a:r>
          <a:r>
            <a:rPr lang="fa-IR" sz="2300" kern="1200" dirty="0">
              <a:latin typeface="Times" pitchFamily="18" charset="0"/>
              <a:cs typeface="B Zar" pitchFamily="2" charset="-78"/>
            </a:rPr>
            <a:t>: نرخ بازدۀ موردنظر سهام عادی</a:t>
          </a:r>
          <a:endParaRPr lang="en-US" sz="2300" kern="1200" dirty="0">
            <a:latin typeface="Times" pitchFamily="18" charset="0"/>
            <a:cs typeface="B Zar" pitchFamily="2" charset="-78"/>
          </a:endParaRPr>
        </a:p>
        <a:p>
          <a:pPr marL="228600" lvl="1" indent="-228600" algn="r" defTabSz="1022350" rtl="1">
            <a:lnSpc>
              <a:spcPct val="90000"/>
            </a:lnSpc>
            <a:spcBef>
              <a:spcPct val="0"/>
            </a:spcBef>
            <a:spcAft>
              <a:spcPct val="15000"/>
            </a:spcAft>
            <a:buChar char="•"/>
          </a:pPr>
          <a:r>
            <a:rPr lang="en-US" sz="2300" kern="1200" dirty="0">
              <a:latin typeface="Times" pitchFamily="18" charset="0"/>
              <a:cs typeface="B Zar" pitchFamily="2" charset="-78"/>
            </a:rPr>
            <a:t>T</a:t>
          </a:r>
          <a:r>
            <a:rPr lang="fa-IR" sz="2300" kern="1200" dirty="0">
              <a:latin typeface="Times" pitchFamily="18" charset="0"/>
              <a:cs typeface="B Zar" pitchFamily="2" charset="-78"/>
            </a:rPr>
            <a:t>: نرخ نهایی مالیات بر درآمد شرکت</a:t>
          </a:r>
          <a:endParaRPr lang="en-US" sz="2300" kern="1200" dirty="0">
            <a:cs typeface="B Zar" pitchFamily="2" charset="-78"/>
          </a:endParaRPr>
        </a:p>
      </dsp:txBody>
      <dsp:txXfrm>
        <a:off x="1520288" y="960150"/>
        <a:ext cx="6588056" cy="3897488"/>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29A5B-F832-425D-8198-B73C0E507F99}">
      <dsp:nvSpPr>
        <dsp:cNvPr id="0" name=""/>
        <dsp:cNvSpPr/>
      </dsp:nvSpPr>
      <dsp:spPr>
        <a:xfrm>
          <a:off x="0" y="34750"/>
          <a:ext cx="8229600" cy="81899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kern="1200" dirty="0">
              <a:cs typeface="B Zar" pitchFamily="2" charset="-78"/>
            </a:rPr>
            <a:t>1. خط بازار سهام</a:t>
          </a:r>
          <a:endParaRPr lang="en-US" sz="3500" kern="1200" dirty="0">
            <a:cs typeface="B Zar" pitchFamily="2" charset="-78"/>
          </a:endParaRPr>
        </a:p>
      </dsp:txBody>
      <dsp:txXfrm>
        <a:off x="39980" y="74730"/>
        <a:ext cx="8149640" cy="739039"/>
      </dsp:txXfrm>
    </dsp:sp>
    <dsp:sp modelId="{24C08C76-7818-46AC-ABED-31779A42A9A0}">
      <dsp:nvSpPr>
        <dsp:cNvPr id="0" name=""/>
        <dsp:cNvSpPr/>
      </dsp:nvSpPr>
      <dsp:spPr>
        <a:xfrm>
          <a:off x="0" y="853750"/>
          <a:ext cx="82296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endParaRPr lang="fa-IR" sz="2700" kern="1200" dirty="0"/>
        </a:p>
      </dsp:txBody>
      <dsp:txXfrm>
        <a:off x="0" y="853750"/>
        <a:ext cx="8229600" cy="579600"/>
      </dsp:txXfrm>
    </dsp:sp>
    <dsp:sp modelId="{88D84826-A664-4A3C-8644-144CD494758C}">
      <dsp:nvSpPr>
        <dsp:cNvPr id="0" name=""/>
        <dsp:cNvSpPr/>
      </dsp:nvSpPr>
      <dsp:spPr>
        <a:xfrm>
          <a:off x="0" y="1433350"/>
          <a:ext cx="8229600" cy="81899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kern="1200" dirty="0">
              <a:cs typeface="B Zar" pitchFamily="2" charset="-78"/>
            </a:rPr>
            <a:t>2. معادلۀ مودیلیانی و میلر</a:t>
          </a:r>
          <a:endParaRPr lang="en-US" sz="3500" kern="1200" dirty="0">
            <a:cs typeface="B Zar" pitchFamily="2" charset="-78"/>
          </a:endParaRPr>
        </a:p>
      </dsp:txBody>
      <dsp:txXfrm>
        <a:off x="39980" y="1473330"/>
        <a:ext cx="8149640" cy="739039"/>
      </dsp:txXfrm>
    </dsp:sp>
    <dsp:sp modelId="{09AD7022-A5EE-4F59-885E-A8230E006B80}">
      <dsp:nvSpPr>
        <dsp:cNvPr id="0" name=""/>
        <dsp:cNvSpPr/>
      </dsp:nvSpPr>
      <dsp:spPr>
        <a:xfrm>
          <a:off x="0" y="2252350"/>
          <a:ext cx="8229600" cy="57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endParaRPr lang="en-US" sz="2700" kern="1200" dirty="0"/>
        </a:p>
      </dsp:txBody>
      <dsp:txXfrm>
        <a:off x="0" y="2252350"/>
        <a:ext cx="8229600" cy="579600"/>
      </dsp:txXfrm>
    </dsp:sp>
    <dsp:sp modelId="{3A237ED9-4224-4511-9942-93F872771B7E}">
      <dsp:nvSpPr>
        <dsp:cNvPr id="0" name=""/>
        <dsp:cNvSpPr/>
      </dsp:nvSpPr>
      <dsp:spPr>
        <a:xfrm>
          <a:off x="0" y="2831950"/>
          <a:ext cx="8229600" cy="81899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rtl="1">
            <a:lnSpc>
              <a:spcPct val="90000"/>
            </a:lnSpc>
            <a:spcBef>
              <a:spcPct val="0"/>
            </a:spcBef>
            <a:spcAft>
              <a:spcPct val="35000"/>
            </a:spcAft>
            <a:buNone/>
          </a:pPr>
          <a:r>
            <a:rPr lang="fa-IR" sz="3500" kern="1200" dirty="0">
              <a:cs typeface="B Zar" pitchFamily="2" charset="-78"/>
            </a:rPr>
            <a:t>3. معادلۀ حَمدا</a:t>
          </a:r>
          <a:endParaRPr lang="en-US" sz="3500" kern="1200" dirty="0">
            <a:cs typeface="B Zar" pitchFamily="2" charset="-78"/>
          </a:endParaRPr>
        </a:p>
      </dsp:txBody>
      <dsp:txXfrm>
        <a:off x="39980" y="2871930"/>
        <a:ext cx="8149640" cy="739039"/>
      </dsp:txXfrm>
    </dsp:sp>
    <dsp:sp modelId="{B332713E-60D2-4511-A953-C67483441CF0}">
      <dsp:nvSpPr>
        <dsp:cNvPr id="0" name=""/>
        <dsp:cNvSpPr/>
      </dsp:nvSpPr>
      <dsp:spPr>
        <a:xfrm>
          <a:off x="0" y="3650950"/>
          <a:ext cx="8229600" cy="13403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4450" rIns="248920" bIns="44450" numCol="1" spcCol="1270" anchor="t" anchorCtr="0">
          <a:noAutofit/>
        </a:bodyPr>
        <a:lstStyle/>
        <a:p>
          <a:pPr marL="228600" lvl="1" indent="-228600" algn="l" defTabSz="1200150" rtl="0">
            <a:lnSpc>
              <a:spcPct val="90000"/>
            </a:lnSpc>
            <a:spcBef>
              <a:spcPct val="0"/>
            </a:spcBef>
            <a:spcAft>
              <a:spcPct val="20000"/>
            </a:spcAft>
            <a:buChar char="•"/>
          </a:pPr>
          <a:endParaRPr lang="en-US" sz="2700" kern="1200" dirty="0"/>
        </a:p>
        <a:p>
          <a:pPr marL="228600" lvl="1" indent="-228600" algn="l" defTabSz="1200150" rtl="0">
            <a:lnSpc>
              <a:spcPct val="90000"/>
            </a:lnSpc>
            <a:spcBef>
              <a:spcPct val="0"/>
            </a:spcBef>
            <a:spcAft>
              <a:spcPct val="20000"/>
            </a:spcAft>
            <a:buChar char="•"/>
          </a:pPr>
          <a:endParaRPr lang="en-US" sz="2700" kern="1200" dirty="0"/>
        </a:p>
        <a:p>
          <a:pPr marL="228600" lvl="1" indent="-228600" algn="l" defTabSz="1200150" rtl="0">
            <a:lnSpc>
              <a:spcPct val="90000"/>
            </a:lnSpc>
            <a:spcBef>
              <a:spcPct val="0"/>
            </a:spcBef>
            <a:spcAft>
              <a:spcPct val="20000"/>
            </a:spcAft>
            <a:buChar char="•"/>
          </a:pPr>
          <a:endParaRPr lang="en-US" sz="2700" kern="1200" dirty="0"/>
        </a:p>
      </dsp:txBody>
      <dsp:txXfrm>
        <a:off x="0" y="3650950"/>
        <a:ext cx="8229600" cy="134032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2CFDB-2122-4EC8-85A4-2BB7FFD86AB0}">
      <dsp:nvSpPr>
        <dsp:cNvPr id="0" name=""/>
        <dsp:cNvSpPr/>
      </dsp:nvSpPr>
      <dsp:spPr>
        <a:xfrm>
          <a:off x="0" y="2154"/>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در اين مدل با بدهي اشخاص و شركت‌ها به يك نوع برخورد مي‌شود.</a:t>
          </a:r>
          <a:endParaRPr lang="en-US" sz="2000" kern="1200" dirty="0">
            <a:cs typeface="B Zar" pitchFamily="2" charset="-78"/>
          </a:endParaRPr>
        </a:p>
      </dsp:txBody>
      <dsp:txXfrm>
        <a:off x="0" y="2154"/>
        <a:ext cx="9448799" cy="827272"/>
      </dsp:txXfrm>
    </dsp:sp>
    <dsp:sp modelId="{E28591A5-B602-4EBC-95DA-43A2FA718B76}">
      <dsp:nvSpPr>
        <dsp:cNvPr id="0" name=""/>
        <dsp:cNvSpPr/>
      </dsp:nvSpPr>
      <dsp:spPr>
        <a:xfrm>
          <a:off x="0" y="841043"/>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هزينه‌هاي كارگزاري صفر فرض شده است.</a:t>
          </a:r>
          <a:endParaRPr lang="en-US" sz="2000" kern="1200" dirty="0">
            <a:cs typeface="B Zar" pitchFamily="2" charset="-78"/>
          </a:endParaRPr>
        </a:p>
      </dsp:txBody>
      <dsp:txXfrm>
        <a:off x="0" y="841043"/>
        <a:ext cx="9448799" cy="827272"/>
      </dsp:txXfrm>
    </dsp:sp>
    <dsp:sp modelId="{D800D3AA-692A-4678-ABD4-ECA9579C9B4A}">
      <dsp:nvSpPr>
        <dsp:cNvPr id="0" name=""/>
        <dsp:cNvSpPr/>
      </dsp:nvSpPr>
      <dsp:spPr>
        <a:xfrm>
          <a:off x="0" y="1679931"/>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محدوديت سرمايه گذاري نهادي ممكن است فرآيند آربيتراژ را به تأخير بياندازد.</a:t>
          </a:r>
          <a:endParaRPr lang="en-US" sz="2000" kern="1200" dirty="0">
            <a:cs typeface="B Zar" pitchFamily="2" charset="-78"/>
          </a:endParaRPr>
        </a:p>
      </dsp:txBody>
      <dsp:txXfrm>
        <a:off x="0" y="1679931"/>
        <a:ext cx="9448799" cy="827272"/>
      </dsp:txXfrm>
    </dsp:sp>
    <dsp:sp modelId="{516B06AA-9215-40C0-AC08-1CFF7D21DC84}">
      <dsp:nvSpPr>
        <dsp:cNvPr id="0" name=""/>
        <dsp:cNvSpPr/>
      </dsp:nvSpPr>
      <dsp:spPr>
        <a:xfrm>
          <a:off x="0" y="2518820"/>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شركت‌ها و سرمايه‌گذاران مي‌توانند با يك نرخ وام بگيرند.</a:t>
          </a:r>
          <a:endParaRPr lang="en-US" sz="2000" kern="1200" dirty="0">
            <a:cs typeface="B Zar" pitchFamily="2" charset="-78"/>
          </a:endParaRPr>
        </a:p>
      </dsp:txBody>
      <dsp:txXfrm>
        <a:off x="0" y="2518820"/>
        <a:ext cx="9448799" cy="827272"/>
      </dsp:txXfrm>
    </dsp:sp>
    <dsp:sp modelId="{C996C2F2-B4F1-4966-A59F-43DE6D9ED28A}">
      <dsp:nvSpPr>
        <dsp:cNvPr id="0" name=""/>
        <dsp:cNvSpPr/>
      </dsp:nvSpPr>
      <dsp:spPr>
        <a:xfrm>
          <a:off x="0" y="3357708"/>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عملاً با فرض نرخ ماليات صفر براي اشخاص، ماليات بر درآمد آن‌ها را در نظر نمي‌گيرد.</a:t>
          </a:r>
          <a:endParaRPr lang="en-US" sz="2000" kern="1200" dirty="0">
            <a:cs typeface="B Zar" pitchFamily="2" charset="-78"/>
          </a:endParaRPr>
        </a:p>
      </dsp:txBody>
      <dsp:txXfrm>
        <a:off x="0" y="3357708"/>
        <a:ext cx="9448799" cy="827272"/>
      </dsp:txXfrm>
    </dsp:sp>
    <dsp:sp modelId="{2CC26A0C-C1A8-411D-BEC5-1D95AAFE3CC9}">
      <dsp:nvSpPr>
        <dsp:cNvPr id="0" name=""/>
        <dsp:cNvSpPr/>
      </dsp:nvSpPr>
      <dsp:spPr>
        <a:xfrm>
          <a:off x="0" y="4196597"/>
          <a:ext cx="9448799" cy="827272"/>
        </a:xfrm>
        <a:prstGeom prst="wedgeRoundRectCallou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r" defTabSz="889000" rtl="1">
            <a:lnSpc>
              <a:spcPct val="90000"/>
            </a:lnSpc>
            <a:spcBef>
              <a:spcPct val="0"/>
            </a:spcBef>
            <a:spcAft>
              <a:spcPct val="35000"/>
            </a:spcAft>
            <a:buNone/>
          </a:pPr>
          <a:r>
            <a:rPr lang="fa-IR" sz="2000" kern="1200" dirty="0">
              <a:cs typeface="B Zar" pitchFamily="2" charset="-78"/>
            </a:rPr>
            <a:t>هزينۀ بدهي با افزايش حجم بدهي افزايش نمي‌يابد. یعنی فرض می‌شود بحران‌های مالی بدون هزینه هستند و هزینه‌های نمایندگی وجود ندارد.</a:t>
          </a:r>
          <a:endParaRPr lang="en-US" sz="2000" kern="1200" dirty="0">
            <a:cs typeface="B Zar" pitchFamily="2" charset="-78"/>
          </a:endParaRPr>
        </a:p>
      </dsp:txBody>
      <dsp:txXfrm>
        <a:off x="0" y="4196597"/>
        <a:ext cx="9448799" cy="82727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C49594-D408-402E-B287-62EB71802F42}">
      <dsp:nvSpPr>
        <dsp:cNvPr id="0" name=""/>
        <dsp:cNvSpPr/>
      </dsp:nvSpPr>
      <dsp:spPr>
        <a:xfrm>
          <a:off x="0" y="33630"/>
          <a:ext cx="6830568" cy="139014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06680" numCol="1" spcCol="1270" anchor="t"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هزینه‌های بحران مالی</a:t>
          </a:r>
          <a:endParaRPr lang="en-US" sz="2800" kern="1200" dirty="0">
            <a:cs typeface="B Titr" pitchFamily="2" charset="-78"/>
          </a:endParaRPr>
        </a:p>
      </dsp:txBody>
      <dsp:txXfrm>
        <a:off x="0" y="33630"/>
        <a:ext cx="6830568" cy="926764"/>
      </dsp:txXfrm>
    </dsp:sp>
    <dsp:sp modelId="{9EF691AB-D3A8-4F28-A61B-6B32BFD9C6D6}">
      <dsp:nvSpPr>
        <dsp:cNvPr id="0" name=""/>
        <dsp:cNvSpPr/>
      </dsp:nvSpPr>
      <dsp:spPr>
        <a:xfrm>
          <a:off x="1399032" y="960394"/>
          <a:ext cx="6830568" cy="40320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a:cs typeface="B Zar" pitchFamily="2" charset="-78"/>
            </a:rPr>
            <a:t>طولانی شدن زمان تسویۀ شرکت ورشکسته و هزینه‌های ناشی از آن</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fa-IR" sz="2800" kern="1200" dirty="0">
              <a:cs typeface="B Zar" pitchFamily="2" charset="-78"/>
            </a:rPr>
            <a:t>اقدام‌هایی مدیریت برای نجات شرکت در کوتاه مدت که ممکن است باعث کاهش ثروت سهامداران شود</a:t>
          </a:r>
          <a:endParaRPr lang="en-US" sz="2800" kern="1200" dirty="0">
            <a:cs typeface="B Zar" pitchFamily="2" charset="-78"/>
          </a:endParaRPr>
        </a:p>
        <a:p>
          <a:pPr marL="285750" lvl="1" indent="-285750" algn="justLow" defTabSz="1244600" rtl="1">
            <a:lnSpc>
              <a:spcPct val="90000"/>
            </a:lnSpc>
            <a:spcBef>
              <a:spcPct val="0"/>
            </a:spcBef>
            <a:spcAft>
              <a:spcPct val="15000"/>
            </a:spcAft>
            <a:buChar char="•"/>
          </a:pPr>
          <a:r>
            <a:rPr lang="fa-IR" sz="2800" kern="1200" dirty="0">
              <a:cs typeface="B Zar" pitchFamily="2" charset="-78"/>
            </a:rPr>
            <a:t>اختلال در روابط بین شرکت با مشتریان و نیز عرضه‌‌کنندگان مواد اولیه</a:t>
          </a:r>
          <a:endParaRPr lang="en-US" sz="2800" kern="1200" dirty="0">
            <a:cs typeface="B Zar" pitchFamily="2" charset="-78"/>
          </a:endParaRPr>
        </a:p>
      </dsp:txBody>
      <dsp:txXfrm>
        <a:off x="1399032" y="960394"/>
        <a:ext cx="6830568" cy="4032000"/>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EFA4-4ACB-428F-98AE-5E00363A192B}">
      <dsp:nvSpPr>
        <dsp:cNvPr id="0" name=""/>
        <dsp:cNvSpPr/>
      </dsp:nvSpPr>
      <dsp:spPr>
        <a:xfrm rot="5400000">
          <a:off x="-867092" y="867092"/>
          <a:ext cx="5026025" cy="3291840"/>
        </a:xfrm>
        <a:prstGeom prst="chevron">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2755900" rtl="1">
            <a:lnSpc>
              <a:spcPct val="90000"/>
            </a:lnSpc>
            <a:spcBef>
              <a:spcPct val="0"/>
            </a:spcBef>
            <a:spcAft>
              <a:spcPct val="35000"/>
            </a:spcAft>
            <a:buNone/>
          </a:pPr>
          <a:r>
            <a:rPr lang="fa-IR" sz="6200" kern="1200" dirty="0">
              <a:cs typeface="B Titr" pitchFamily="2" charset="-78"/>
            </a:rPr>
            <a:t>هزینه‌های نمایندگی</a:t>
          </a:r>
          <a:endParaRPr lang="en-US" sz="6200" kern="1200" dirty="0">
            <a:cs typeface="B Titr" pitchFamily="2" charset="-78"/>
          </a:endParaRPr>
        </a:p>
      </dsp:txBody>
      <dsp:txXfrm rot="-5400000">
        <a:off x="1" y="1645919"/>
        <a:ext cx="3291840" cy="1734185"/>
      </dsp:txXfrm>
    </dsp:sp>
    <dsp:sp modelId="{71628805-C857-40C5-8571-7977738F6CB1}">
      <dsp:nvSpPr>
        <dsp:cNvPr id="0" name=""/>
        <dsp:cNvSpPr/>
      </dsp:nvSpPr>
      <dsp:spPr>
        <a:xfrm rot="5400000">
          <a:off x="4070667" y="-778827"/>
          <a:ext cx="3380105" cy="4937760"/>
        </a:xfrm>
        <a:prstGeom prst="round2SameRect">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27584" tIns="20320" rIns="20320" bIns="20320" numCol="1" spcCol="1270" anchor="ctr" anchorCtr="0">
          <a:noAutofit/>
        </a:bodyPr>
        <a:lstStyle/>
        <a:p>
          <a:pPr marL="285750" lvl="1" indent="-285750" algn="r" defTabSz="1422400" rtl="1">
            <a:lnSpc>
              <a:spcPct val="90000"/>
            </a:lnSpc>
            <a:spcBef>
              <a:spcPct val="0"/>
            </a:spcBef>
            <a:spcAft>
              <a:spcPct val="15000"/>
            </a:spcAft>
            <a:buChar char="•"/>
          </a:pPr>
          <a:r>
            <a:rPr lang="fa-IR" sz="3200" kern="1200" dirty="0">
              <a:cs typeface="B Zar" pitchFamily="2" charset="-78"/>
            </a:rPr>
            <a:t>هزینه‌های ناشی از کاهش کارایی</a:t>
          </a:r>
          <a:endParaRPr lang="en-US" sz="3200" kern="1200" dirty="0">
            <a:cs typeface="B Zar" pitchFamily="2" charset="-78"/>
          </a:endParaRPr>
        </a:p>
        <a:p>
          <a:pPr marL="285750" lvl="1" indent="-285750" algn="r" defTabSz="1422400" rtl="1">
            <a:lnSpc>
              <a:spcPct val="90000"/>
            </a:lnSpc>
            <a:spcBef>
              <a:spcPct val="0"/>
            </a:spcBef>
            <a:spcAft>
              <a:spcPct val="15000"/>
            </a:spcAft>
            <a:buChar char="•"/>
          </a:pPr>
          <a:endParaRPr lang="en-US" sz="3200" kern="1200" dirty="0">
            <a:cs typeface="B Zar" pitchFamily="2" charset="-78"/>
          </a:endParaRPr>
        </a:p>
        <a:p>
          <a:pPr marL="285750" lvl="1" indent="-285750" algn="r" defTabSz="1422400" rtl="1">
            <a:lnSpc>
              <a:spcPct val="90000"/>
            </a:lnSpc>
            <a:spcBef>
              <a:spcPct val="0"/>
            </a:spcBef>
            <a:spcAft>
              <a:spcPct val="15000"/>
            </a:spcAft>
            <a:buChar char="•"/>
          </a:pPr>
          <a:endParaRPr lang="en-US" sz="3200" kern="1200" dirty="0">
            <a:cs typeface="B Zar" pitchFamily="2" charset="-78"/>
          </a:endParaRPr>
        </a:p>
        <a:p>
          <a:pPr marL="285750" lvl="1" indent="-285750" algn="r" defTabSz="1422400" rtl="1">
            <a:lnSpc>
              <a:spcPct val="90000"/>
            </a:lnSpc>
            <a:spcBef>
              <a:spcPct val="0"/>
            </a:spcBef>
            <a:spcAft>
              <a:spcPct val="15000"/>
            </a:spcAft>
            <a:buChar char="•"/>
          </a:pPr>
          <a:r>
            <a:rPr lang="fa-IR" sz="3200" kern="1200" dirty="0">
              <a:cs typeface="B Zar" pitchFamily="2" charset="-78"/>
            </a:rPr>
            <a:t>اضافه‌هزینه‌های ناشی از نظارت </a:t>
          </a:r>
          <a:endParaRPr lang="en-US" sz="3200" kern="1200" dirty="0">
            <a:cs typeface="B Zar" pitchFamily="2" charset="-78"/>
          </a:endParaRPr>
        </a:p>
      </dsp:txBody>
      <dsp:txXfrm rot="-5400000">
        <a:off x="3291840" y="165003"/>
        <a:ext cx="4772757" cy="305009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013E45-1BEB-4864-BA85-57B260B6E326}">
      <dsp:nvSpPr>
        <dsp:cNvPr id="0" name=""/>
        <dsp:cNvSpPr/>
      </dsp:nvSpPr>
      <dsp:spPr>
        <a:xfrm>
          <a:off x="4092" y="0"/>
          <a:ext cx="8373814" cy="1295400"/>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justLow" defTabSz="800100" rtl="1">
            <a:lnSpc>
              <a:spcPct val="90000"/>
            </a:lnSpc>
            <a:spcBef>
              <a:spcPct val="0"/>
            </a:spcBef>
            <a:spcAft>
              <a:spcPct val="35000"/>
            </a:spcAft>
            <a:buNone/>
          </a:pPr>
          <a:r>
            <a:rPr lang="fa-IR" sz="1800" kern="1200" dirty="0">
              <a:cs typeface="B Zar" pitchFamily="2" charset="-78"/>
            </a:rPr>
            <a:t>با افزودن هزینه‌های بحران مالی و نمایندگی به مدل مودیلیانی و میلر، مدلی به‌نام داد و ستد ساختار سرمایه متولد می‌شود. در این مدل، ساختار سرمایۀ مطلوب از طریق دادوستد بین منافع حاصل از وام (سپر مالیاتی حاصل از بهره) و هزینه‌های وام (هزینه‌های بحران مالی و نمایندگی) تعیین می‌شود.</a:t>
          </a:r>
          <a:endParaRPr lang="en-US" sz="1800" kern="1200" dirty="0">
            <a:cs typeface="B Zar" pitchFamily="2" charset="-78"/>
          </a:endParaRPr>
        </a:p>
      </dsp:txBody>
      <dsp:txXfrm>
        <a:off x="4092" y="0"/>
        <a:ext cx="8373814" cy="1295400"/>
      </dsp:txXfrm>
    </dsp:sp>
    <dsp:sp modelId="{03258856-B051-4FA8-A044-EA0E60A7D70D}">
      <dsp:nvSpPr>
        <dsp:cNvPr id="0" name=""/>
        <dsp:cNvSpPr/>
      </dsp:nvSpPr>
      <dsp:spPr>
        <a:xfrm>
          <a:off x="4092" y="1295400"/>
          <a:ext cx="8373814" cy="0"/>
        </a:xfrm>
        <a:prstGeom prst="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27C761-798C-4134-8461-D9490A67753E}">
      <dsp:nvSpPr>
        <dsp:cNvPr id="0" name=""/>
        <dsp:cNvSpPr/>
      </dsp:nvSpPr>
      <dsp:spPr>
        <a:xfrm>
          <a:off x="0" y="782717"/>
          <a:ext cx="8229600" cy="377055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37388" rIns="638708" bIns="284480" numCol="1" spcCol="1270" anchor="t" anchorCtr="0">
          <a:noAutofit/>
        </a:bodyPr>
        <a:lstStyle/>
        <a:p>
          <a:pPr marL="285750" lvl="1" indent="-285750" algn="justLow" defTabSz="1778000" rtl="1">
            <a:lnSpc>
              <a:spcPct val="90000"/>
            </a:lnSpc>
            <a:spcBef>
              <a:spcPct val="0"/>
            </a:spcBef>
            <a:spcAft>
              <a:spcPct val="15000"/>
            </a:spcAft>
            <a:buChar char="•"/>
          </a:pPr>
          <a:r>
            <a:rPr lang="fa-IR" sz="4000" kern="1200" dirty="0">
              <a:cs typeface="B Zar" pitchFamily="2" charset="-78"/>
            </a:rPr>
            <a:t>شرکت‌ها برای تأمین مالی از یک سلسله مراتب استفاده می‌کنند. بدین ترتیب که ابتدا از سود انباشته، سپس از وام استفاده می‌کنند  و در نهایت سهام انتشار می‌دهند.</a:t>
          </a:r>
          <a:endParaRPr lang="en-US" sz="4000" kern="1200" dirty="0">
            <a:cs typeface="B Zar" pitchFamily="2" charset="-78"/>
          </a:endParaRPr>
        </a:p>
      </dsp:txBody>
      <dsp:txXfrm>
        <a:off x="0" y="782717"/>
        <a:ext cx="8229600" cy="3770550"/>
      </dsp:txXfrm>
    </dsp:sp>
    <dsp:sp modelId="{35E448F0-5CDF-4976-B898-39AEB5D306B9}">
      <dsp:nvSpPr>
        <dsp:cNvPr id="0" name=""/>
        <dsp:cNvSpPr/>
      </dsp:nvSpPr>
      <dsp:spPr>
        <a:xfrm>
          <a:off x="411480" y="472757"/>
          <a:ext cx="5760720" cy="6199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marL="0" lvl="0" indent="0" algn="justLow" defTabSz="933450" rtl="1">
            <a:lnSpc>
              <a:spcPct val="90000"/>
            </a:lnSpc>
            <a:spcBef>
              <a:spcPct val="0"/>
            </a:spcBef>
            <a:spcAft>
              <a:spcPct val="35000"/>
            </a:spcAft>
            <a:buNone/>
          </a:pPr>
          <a:r>
            <a:rPr lang="fa-IR" sz="2100" kern="1200" dirty="0">
              <a:cs typeface="B Titr" pitchFamily="2" charset="-78"/>
            </a:rPr>
            <a:t>دونالدسون بر اساس مطالعات تجربی گوردن می‌نویسد:</a:t>
          </a:r>
          <a:endParaRPr lang="en-US" sz="2100" kern="1200" dirty="0">
            <a:cs typeface="B Titr" pitchFamily="2" charset="-78"/>
          </a:endParaRPr>
        </a:p>
      </dsp:txBody>
      <dsp:txXfrm>
        <a:off x="411480" y="472757"/>
        <a:ext cx="5760720" cy="619920"/>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3C51C0-3CB6-4463-8EC0-99132CF5FB04}">
      <dsp:nvSpPr>
        <dsp:cNvPr id="0" name=""/>
        <dsp:cNvSpPr/>
      </dsp:nvSpPr>
      <dsp:spPr>
        <a:xfrm>
          <a:off x="0" y="0"/>
          <a:ext cx="8229600" cy="5026025"/>
        </a:xfrm>
        <a:prstGeom prst="roundRect">
          <a:avLst>
            <a:gd name="adj" fmla="val 10000"/>
          </a:avLst>
        </a:prstGeom>
        <a:solidFill>
          <a:schemeClr val="accent1">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marL="0" lvl="0" indent="0" algn="ctr" defTabSz="2355850" rtl="1">
            <a:lnSpc>
              <a:spcPct val="90000"/>
            </a:lnSpc>
            <a:spcBef>
              <a:spcPct val="0"/>
            </a:spcBef>
            <a:spcAft>
              <a:spcPct val="35000"/>
            </a:spcAft>
            <a:buNone/>
          </a:pPr>
          <a:r>
            <a:rPr lang="fa-IR" sz="5300" kern="1200" dirty="0">
              <a:cs typeface="B Titr" pitchFamily="2" charset="-78"/>
            </a:rPr>
            <a:t>مایرز توضیح می‌دهد:</a:t>
          </a:r>
          <a:endParaRPr lang="en-US" sz="5300" kern="1200" dirty="0">
            <a:cs typeface="B Titr" pitchFamily="2" charset="-78"/>
          </a:endParaRPr>
        </a:p>
      </dsp:txBody>
      <dsp:txXfrm>
        <a:off x="0" y="0"/>
        <a:ext cx="8229600" cy="1507807"/>
      </dsp:txXfrm>
    </dsp:sp>
    <dsp:sp modelId="{4B66B2B3-2980-4108-9E46-8160F6E8F725}">
      <dsp:nvSpPr>
        <dsp:cNvPr id="0" name=""/>
        <dsp:cNvSpPr/>
      </dsp:nvSpPr>
      <dsp:spPr>
        <a:xfrm>
          <a:off x="822960" y="1507807"/>
          <a:ext cx="6583680" cy="326691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57150" rIns="76200" bIns="57150" numCol="1" spcCol="1270" anchor="ctr" anchorCtr="0">
          <a:noAutofit/>
        </a:bodyPr>
        <a:lstStyle/>
        <a:p>
          <a:pPr marL="0" lvl="0" indent="0" algn="justLow" defTabSz="1333500" rtl="1">
            <a:lnSpc>
              <a:spcPct val="90000"/>
            </a:lnSpc>
            <a:spcBef>
              <a:spcPct val="0"/>
            </a:spcBef>
            <a:spcAft>
              <a:spcPct val="35000"/>
            </a:spcAft>
            <a:buNone/>
          </a:pPr>
          <a:r>
            <a:rPr lang="fa-IR" sz="3000" kern="1200" dirty="0">
              <a:cs typeface="B Zar" pitchFamily="2" charset="-78"/>
            </a:rPr>
            <a:t>در مدل دادوستد یک فرض اصلی وجود دارد مبنی بر این‌که همۀ نیروهای فعال در بازار دارای انتظارات همگون هستند و آن بدین معنی است که اولاً همۀ نیروهای فعال دارای اطلاعات همانند می‌باشند و ثانیاً هر تغییری در سود عملیاتی جنبۀ کاملاً تصادفی دارد. </a:t>
          </a:r>
          <a:endParaRPr lang="en-US" sz="3000" kern="1200" dirty="0">
            <a:cs typeface="B Zar" pitchFamily="2" charset="-78"/>
          </a:endParaRPr>
        </a:p>
      </dsp:txBody>
      <dsp:txXfrm>
        <a:off x="822960" y="1507807"/>
        <a:ext cx="6583680" cy="3266916"/>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FF0C99-94F2-4E81-B551-09D97543CD09}">
      <dsp:nvSpPr>
        <dsp:cNvPr id="0" name=""/>
        <dsp:cNvSpPr/>
      </dsp:nvSpPr>
      <dsp:spPr>
        <a:xfrm>
          <a:off x="0" y="0"/>
          <a:ext cx="8229600" cy="5026025"/>
        </a:xfrm>
        <a:prstGeom prst="roundRect">
          <a:avLst>
            <a:gd name="adj" fmla="val 10000"/>
          </a:avLst>
        </a:prstGeom>
        <a:solidFill>
          <a:schemeClr val="accent1">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txBody>
        <a:bodyPr spcFirstLastPara="0" vert="horz" wrap="square" lIns="201930" tIns="201930" rIns="201930" bIns="201930" numCol="1" spcCol="1270" anchor="ctr" anchorCtr="0">
          <a:noAutofit/>
        </a:bodyPr>
        <a:lstStyle/>
        <a:p>
          <a:pPr marL="0" lvl="0" indent="0" algn="ctr" defTabSz="2355850" rtl="1">
            <a:lnSpc>
              <a:spcPct val="90000"/>
            </a:lnSpc>
            <a:spcBef>
              <a:spcPct val="0"/>
            </a:spcBef>
            <a:spcAft>
              <a:spcPct val="35000"/>
            </a:spcAft>
            <a:buNone/>
          </a:pPr>
          <a:r>
            <a:rPr lang="fa-IR" sz="5300" kern="1200" dirty="0">
              <a:cs typeface="B Titr" pitchFamily="2" charset="-78"/>
            </a:rPr>
            <a:t>مایرز توضیح می‌دهد:</a:t>
          </a:r>
          <a:endParaRPr lang="en-US" sz="5300" kern="1200" dirty="0">
            <a:cs typeface="B Titr" pitchFamily="2" charset="-78"/>
          </a:endParaRPr>
        </a:p>
      </dsp:txBody>
      <dsp:txXfrm>
        <a:off x="0" y="0"/>
        <a:ext cx="8229600" cy="1507807"/>
      </dsp:txXfrm>
    </dsp:sp>
    <dsp:sp modelId="{17042C5D-0204-49F7-B3C7-AD25E36D4963}">
      <dsp:nvSpPr>
        <dsp:cNvPr id="0" name=""/>
        <dsp:cNvSpPr/>
      </dsp:nvSpPr>
      <dsp:spPr>
        <a:xfrm>
          <a:off x="822960" y="1507807"/>
          <a:ext cx="6583680" cy="3266916"/>
        </a:xfrm>
        <a:prstGeom prst="roundRect">
          <a:avLst>
            <a:gd name="adj" fmla="val 10000"/>
          </a:avLst>
        </a:prstGeom>
        <a:solidFill>
          <a:schemeClr val="accent1">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63500" tIns="47625" rIns="63500" bIns="47625" numCol="1" spcCol="1270" anchor="ctr" anchorCtr="0">
          <a:noAutofit/>
        </a:bodyPr>
        <a:lstStyle/>
        <a:p>
          <a:pPr marL="0" lvl="0" indent="0" algn="justLow" defTabSz="1111250" rtl="1">
            <a:lnSpc>
              <a:spcPct val="90000"/>
            </a:lnSpc>
            <a:spcBef>
              <a:spcPct val="0"/>
            </a:spcBef>
            <a:spcAft>
              <a:spcPct val="35000"/>
            </a:spcAft>
            <a:buNone/>
          </a:pPr>
          <a:r>
            <a:rPr lang="fa-IR" sz="2500" kern="1200" dirty="0">
              <a:cs typeface="B Zar" pitchFamily="2" charset="-78"/>
            </a:rPr>
            <a:t>در دنیای واقعی تقارن اطلاعات وجود ندارد. این عدم‌تقاررن اطلاعات باعث می‌شود روش‌های تأمین مالی پیام‌های خاصی را به بازار مخابره کند. تأمین مالی از طریق انتشار سهام به بازار این پیام را مخابره می‌کند که ارزش شرکت بیش از میزان واقعی است. بنابراین، به محض انتشار خبر انتشار سهام، ارزش سهام شرکت در بازار کاهش می‌یابد.</a:t>
          </a:r>
          <a:endParaRPr lang="en-US" sz="2500" kern="1200" dirty="0">
            <a:cs typeface="B Zar" pitchFamily="2" charset="-78"/>
          </a:endParaRPr>
        </a:p>
      </dsp:txBody>
      <dsp:txXfrm>
        <a:off x="822960" y="1507807"/>
        <a:ext cx="6583680" cy="326691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2A7CE8-CD05-494E-A7B0-5DA5E6E64CCF}">
      <dsp:nvSpPr>
        <dsp:cNvPr id="0" name=""/>
        <dsp:cNvSpPr/>
      </dsp:nvSpPr>
      <dsp:spPr>
        <a:xfrm>
          <a:off x="816530" y="464"/>
          <a:ext cx="1832371" cy="183237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fa-IR" sz="3000" kern="1200" dirty="0">
              <a:cs typeface="B Zar" pitchFamily="2" charset="-78"/>
            </a:rPr>
            <a:t>نرخ بازدۀ بدون ریسک</a:t>
          </a:r>
          <a:endParaRPr lang="en-US" sz="3000" kern="1200" dirty="0">
            <a:cs typeface="B Zar" pitchFamily="2" charset="-78"/>
          </a:endParaRPr>
        </a:p>
      </dsp:txBody>
      <dsp:txXfrm>
        <a:off x="1084875" y="268809"/>
        <a:ext cx="1295681" cy="1295681"/>
      </dsp:txXfrm>
    </dsp:sp>
    <dsp:sp modelId="{E5133AA0-3BE8-4622-AB78-F95E9EEEE1A9}">
      <dsp:nvSpPr>
        <dsp:cNvPr id="0" name=""/>
        <dsp:cNvSpPr/>
      </dsp:nvSpPr>
      <dsp:spPr>
        <a:xfrm>
          <a:off x="1201328" y="1981624"/>
          <a:ext cx="1062775" cy="1062775"/>
        </a:xfrm>
        <a:prstGeom prst="mathPlus">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44550">
            <a:lnSpc>
              <a:spcPct val="90000"/>
            </a:lnSpc>
            <a:spcBef>
              <a:spcPct val="0"/>
            </a:spcBef>
            <a:spcAft>
              <a:spcPct val="35000"/>
            </a:spcAft>
            <a:buNone/>
          </a:pPr>
          <a:endParaRPr lang="en-US" sz="1900" kern="1200">
            <a:cs typeface="B Zar" pitchFamily="2" charset="-78"/>
          </a:endParaRPr>
        </a:p>
      </dsp:txBody>
      <dsp:txXfrm>
        <a:off x="1342199" y="2388029"/>
        <a:ext cx="781033" cy="249965"/>
      </dsp:txXfrm>
    </dsp:sp>
    <dsp:sp modelId="{2041EC2A-9B70-4ED9-BE2B-72A2DA322DC3}">
      <dsp:nvSpPr>
        <dsp:cNvPr id="0" name=""/>
        <dsp:cNvSpPr/>
      </dsp:nvSpPr>
      <dsp:spPr>
        <a:xfrm>
          <a:off x="816530" y="3193188"/>
          <a:ext cx="1832371" cy="1832371"/>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1333500" rtl="1">
            <a:lnSpc>
              <a:spcPct val="90000"/>
            </a:lnSpc>
            <a:spcBef>
              <a:spcPct val="0"/>
            </a:spcBef>
            <a:spcAft>
              <a:spcPct val="35000"/>
            </a:spcAft>
            <a:buNone/>
          </a:pPr>
          <a:r>
            <a:rPr lang="fa-IR" sz="3000" kern="1200" dirty="0">
              <a:cs typeface="B Zar" pitchFamily="2" charset="-78"/>
            </a:rPr>
            <a:t>صرف ریسک</a:t>
          </a:r>
          <a:endParaRPr lang="en-US" sz="3000" kern="1200" dirty="0">
            <a:cs typeface="B Zar" pitchFamily="2" charset="-78"/>
          </a:endParaRPr>
        </a:p>
      </dsp:txBody>
      <dsp:txXfrm>
        <a:off x="1084875" y="3461533"/>
        <a:ext cx="1295681" cy="1295681"/>
      </dsp:txXfrm>
    </dsp:sp>
    <dsp:sp modelId="{18BE4EEE-3AB4-4A9A-8757-F926913AD27D}">
      <dsp:nvSpPr>
        <dsp:cNvPr id="0" name=""/>
        <dsp:cNvSpPr/>
      </dsp:nvSpPr>
      <dsp:spPr>
        <a:xfrm>
          <a:off x="2923758" y="2172191"/>
          <a:ext cx="582694" cy="681642"/>
        </a:xfrm>
        <a:prstGeom prst="righ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cs typeface="B Zar" pitchFamily="2" charset="-78"/>
          </a:endParaRPr>
        </a:p>
      </dsp:txBody>
      <dsp:txXfrm>
        <a:off x="2923758" y="2308519"/>
        <a:ext cx="407886" cy="408986"/>
      </dsp:txXfrm>
    </dsp:sp>
    <dsp:sp modelId="{184B9457-C49F-4766-825F-A1858C292359}">
      <dsp:nvSpPr>
        <dsp:cNvPr id="0" name=""/>
        <dsp:cNvSpPr/>
      </dsp:nvSpPr>
      <dsp:spPr>
        <a:xfrm>
          <a:off x="3748325" y="680640"/>
          <a:ext cx="3664743" cy="3664743"/>
        </a:xfrm>
        <a:prstGeom prst="ellips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rtl="1">
            <a:lnSpc>
              <a:spcPct val="90000"/>
            </a:lnSpc>
            <a:spcBef>
              <a:spcPct val="0"/>
            </a:spcBef>
            <a:spcAft>
              <a:spcPct val="35000"/>
            </a:spcAft>
            <a:buNone/>
          </a:pPr>
          <a:r>
            <a:rPr lang="fa-IR" sz="6500" kern="1200" dirty="0">
              <a:cs typeface="B Zar" pitchFamily="2" charset="-78"/>
            </a:rPr>
            <a:t>هزینۀ سرمایه</a:t>
          </a:r>
        </a:p>
      </dsp:txBody>
      <dsp:txXfrm>
        <a:off x="4285014" y="1217329"/>
        <a:ext cx="2591365" cy="25913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3434FC-BBFC-41EA-A6C6-A3070E623296}">
      <dsp:nvSpPr>
        <dsp:cNvPr id="0" name=""/>
        <dsp:cNvSpPr/>
      </dsp:nvSpPr>
      <dsp:spPr>
        <a:xfrm>
          <a:off x="3003803" y="1130786"/>
          <a:ext cx="2221992" cy="2221992"/>
        </a:xfrm>
        <a:prstGeom prst="ellips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3020" tIns="33020" rIns="33020" bIns="33020" numCol="1" spcCol="1270" anchor="ctr" anchorCtr="0">
          <a:noAutofit/>
        </a:bodyPr>
        <a:lstStyle/>
        <a:p>
          <a:pPr marL="0" lvl="0" indent="0" algn="ctr" defTabSz="2311400" rtl="1">
            <a:lnSpc>
              <a:spcPct val="90000"/>
            </a:lnSpc>
            <a:spcBef>
              <a:spcPct val="0"/>
            </a:spcBef>
            <a:spcAft>
              <a:spcPct val="35000"/>
            </a:spcAft>
            <a:buNone/>
          </a:pPr>
          <a:r>
            <a:rPr lang="fa-IR" sz="5200" kern="1200" dirty="0">
              <a:cs typeface="B Titr" pitchFamily="2" charset="-78"/>
            </a:rPr>
            <a:t>هزینۀ سرمایه</a:t>
          </a:r>
          <a:endParaRPr lang="en-US" sz="5200" kern="1200" dirty="0">
            <a:cs typeface="B Titr" pitchFamily="2" charset="-78"/>
          </a:endParaRPr>
        </a:p>
      </dsp:txBody>
      <dsp:txXfrm>
        <a:off x="3329206" y="1456189"/>
        <a:ext cx="1571186" cy="1571186"/>
      </dsp:txXfrm>
    </dsp:sp>
    <dsp:sp modelId="{EC40FFA4-0C61-4173-82F7-B41AC74A07A8}">
      <dsp:nvSpPr>
        <dsp:cNvPr id="0" name=""/>
        <dsp:cNvSpPr/>
      </dsp:nvSpPr>
      <dsp:spPr>
        <a:xfrm rot="12529945">
          <a:off x="1474213" y="935552"/>
          <a:ext cx="1685855" cy="633267"/>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5C419AE4-D0DF-402B-AAF0-9F6FAAD9D494}">
      <dsp:nvSpPr>
        <dsp:cNvPr id="0" name=""/>
        <dsp:cNvSpPr/>
      </dsp:nvSpPr>
      <dsp:spPr>
        <a:xfrm>
          <a:off x="523261" y="1328"/>
          <a:ext cx="2110892" cy="168871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rtl="1">
            <a:lnSpc>
              <a:spcPct val="90000"/>
            </a:lnSpc>
            <a:spcBef>
              <a:spcPct val="0"/>
            </a:spcBef>
            <a:spcAft>
              <a:spcPct val="35000"/>
            </a:spcAft>
            <a:buNone/>
          </a:pPr>
          <a:r>
            <a:rPr lang="fa-IR" sz="3400" kern="1200" dirty="0">
              <a:cs typeface="B Titr" pitchFamily="2" charset="-78"/>
            </a:rPr>
            <a:t>طرح‌های سرمایه‌گذاری</a:t>
          </a:r>
          <a:endParaRPr lang="en-US" sz="3400" kern="1200" dirty="0">
            <a:cs typeface="B Titr" pitchFamily="2" charset="-78"/>
          </a:endParaRPr>
        </a:p>
      </dsp:txBody>
      <dsp:txXfrm>
        <a:off x="572722" y="50789"/>
        <a:ext cx="2011970" cy="1589791"/>
      </dsp:txXfrm>
    </dsp:sp>
    <dsp:sp modelId="{BEF908E6-E28B-4478-872B-78BEA033560F}">
      <dsp:nvSpPr>
        <dsp:cNvPr id="0" name=""/>
        <dsp:cNvSpPr/>
      </dsp:nvSpPr>
      <dsp:spPr>
        <a:xfrm rot="19870055">
          <a:off x="5069530" y="935552"/>
          <a:ext cx="1685855" cy="633267"/>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9CB1232-C4AE-41E8-9F9C-A382549C43BC}">
      <dsp:nvSpPr>
        <dsp:cNvPr id="0" name=""/>
        <dsp:cNvSpPr/>
      </dsp:nvSpPr>
      <dsp:spPr>
        <a:xfrm>
          <a:off x="5595446" y="1328"/>
          <a:ext cx="2110892" cy="168871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1511300" rtl="1">
            <a:lnSpc>
              <a:spcPct val="90000"/>
            </a:lnSpc>
            <a:spcBef>
              <a:spcPct val="0"/>
            </a:spcBef>
            <a:spcAft>
              <a:spcPct val="35000"/>
            </a:spcAft>
            <a:buNone/>
          </a:pPr>
          <a:r>
            <a:rPr lang="fa-IR" sz="3400" kern="1200" dirty="0">
              <a:cs typeface="B Titr" pitchFamily="2" charset="-78"/>
            </a:rPr>
            <a:t>ساختار سرمایه</a:t>
          </a:r>
          <a:endParaRPr lang="en-US" sz="3400" kern="1200" dirty="0">
            <a:cs typeface="B Titr" pitchFamily="2" charset="-78"/>
          </a:endParaRPr>
        </a:p>
      </dsp:txBody>
      <dsp:txXfrm>
        <a:off x="5644907" y="50789"/>
        <a:ext cx="2011970" cy="15897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4A47B9-9CA7-483E-ABE1-458C9267605B}">
      <dsp:nvSpPr>
        <dsp:cNvPr id="0" name=""/>
        <dsp:cNvSpPr/>
      </dsp:nvSpPr>
      <dsp:spPr>
        <a:xfrm>
          <a:off x="948" y="290986"/>
          <a:ext cx="3453556" cy="1726778"/>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سنجۀ ریسک</a:t>
          </a:r>
          <a:endParaRPr lang="en-US" sz="2800" kern="1200" dirty="0">
            <a:cs typeface="B Titr" pitchFamily="2" charset="-78"/>
          </a:endParaRPr>
        </a:p>
      </dsp:txBody>
      <dsp:txXfrm>
        <a:off x="51524" y="341562"/>
        <a:ext cx="3352404" cy="1625626"/>
      </dsp:txXfrm>
    </dsp:sp>
    <dsp:sp modelId="{36399839-D962-4CAE-8EC4-304542C65A4A}">
      <dsp:nvSpPr>
        <dsp:cNvPr id="0" name=""/>
        <dsp:cNvSpPr/>
      </dsp:nvSpPr>
      <dsp:spPr>
        <a:xfrm>
          <a:off x="346304" y="2017765"/>
          <a:ext cx="345355" cy="1295083"/>
        </a:xfrm>
        <a:custGeom>
          <a:avLst/>
          <a:gdLst/>
          <a:ahLst/>
          <a:cxnLst/>
          <a:rect l="0" t="0" r="0" b="0"/>
          <a:pathLst>
            <a:path>
              <a:moveTo>
                <a:pt x="0" y="0"/>
              </a:moveTo>
              <a:lnTo>
                <a:pt x="0" y="1295083"/>
              </a:lnTo>
              <a:lnTo>
                <a:pt x="345355" y="1295083"/>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6F1E4527-D882-4A1A-BE60-93A0A0E273FF}">
      <dsp:nvSpPr>
        <dsp:cNvPr id="0" name=""/>
        <dsp:cNvSpPr/>
      </dsp:nvSpPr>
      <dsp:spPr>
        <a:xfrm>
          <a:off x="691660" y="2449459"/>
          <a:ext cx="2762845" cy="172677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10490" tIns="73660" rIns="110490" bIns="73660" numCol="1" spcCol="1270" anchor="ctr" anchorCtr="0">
          <a:noAutofit/>
        </a:bodyPr>
        <a:lstStyle/>
        <a:p>
          <a:pPr marL="0" lvl="0" indent="0" algn="ctr" defTabSz="2578100" rtl="1">
            <a:lnSpc>
              <a:spcPct val="90000"/>
            </a:lnSpc>
            <a:spcBef>
              <a:spcPct val="0"/>
            </a:spcBef>
            <a:spcAft>
              <a:spcPct val="35000"/>
            </a:spcAft>
            <a:buNone/>
          </a:pPr>
          <a:r>
            <a:rPr lang="fa-IR" sz="5800" kern="1200" dirty="0">
              <a:cs typeface="B Zar" pitchFamily="2" charset="-78"/>
            </a:rPr>
            <a:t>ضریب بتا</a:t>
          </a:r>
          <a:endParaRPr lang="en-US" sz="5800" kern="1200" dirty="0">
            <a:cs typeface="B Zar" pitchFamily="2" charset="-78"/>
          </a:endParaRPr>
        </a:p>
      </dsp:txBody>
      <dsp:txXfrm>
        <a:off x="742236" y="2500035"/>
        <a:ext cx="2661693" cy="1625626"/>
      </dsp:txXfrm>
    </dsp:sp>
    <dsp:sp modelId="{7088D9B4-9E8B-44CD-82C2-3009EE0D266C}">
      <dsp:nvSpPr>
        <dsp:cNvPr id="0" name=""/>
        <dsp:cNvSpPr/>
      </dsp:nvSpPr>
      <dsp:spPr>
        <a:xfrm>
          <a:off x="4317894" y="290986"/>
          <a:ext cx="3453556" cy="1726778"/>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cs typeface="B Titr" pitchFamily="2" charset="-78"/>
            </a:rPr>
            <a:t>قیمت‌گذاری ریسک بازار</a:t>
          </a:r>
          <a:endParaRPr lang="en-US" sz="2800" kern="1200" dirty="0">
            <a:cs typeface="B Titr" pitchFamily="2" charset="-78"/>
          </a:endParaRPr>
        </a:p>
      </dsp:txBody>
      <dsp:txXfrm>
        <a:off x="4368470" y="341562"/>
        <a:ext cx="3352404" cy="1625626"/>
      </dsp:txXfrm>
    </dsp:sp>
    <dsp:sp modelId="{800C5D6A-AD0E-45F3-A5CB-61F3CF34607A}">
      <dsp:nvSpPr>
        <dsp:cNvPr id="0" name=""/>
        <dsp:cNvSpPr/>
      </dsp:nvSpPr>
      <dsp:spPr>
        <a:xfrm>
          <a:off x="4663250" y="2017765"/>
          <a:ext cx="345355" cy="1295083"/>
        </a:xfrm>
        <a:custGeom>
          <a:avLst/>
          <a:gdLst/>
          <a:ahLst/>
          <a:cxnLst/>
          <a:rect l="0" t="0" r="0" b="0"/>
          <a:pathLst>
            <a:path>
              <a:moveTo>
                <a:pt x="0" y="0"/>
              </a:moveTo>
              <a:lnTo>
                <a:pt x="0" y="1295083"/>
              </a:lnTo>
              <a:lnTo>
                <a:pt x="345355" y="1295083"/>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B72C8E55-8492-47A3-9F09-761ACD8557FC}">
      <dsp:nvSpPr>
        <dsp:cNvPr id="0" name=""/>
        <dsp:cNvSpPr/>
      </dsp:nvSpPr>
      <dsp:spPr>
        <a:xfrm>
          <a:off x="5008605" y="2449459"/>
          <a:ext cx="2762845" cy="172677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10490" tIns="73660" rIns="110490" bIns="73660" numCol="1" spcCol="1270" anchor="ctr" anchorCtr="0">
          <a:noAutofit/>
        </a:bodyPr>
        <a:lstStyle/>
        <a:p>
          <a:pPr marL="0" lvl="0" indent="0" algn="ctr" defTabSz="2578100" rtl="1">
            <a:lnSpc>
              <a:spcPct val="90000"/>
            </a:lnSpc>
            <a:spcBef>
              <a:spcPct val="0"/>
            </a:spcBef>
            <a:spcAft>
              <a:spcPct val="35000"/>
            </a:spcAft>
            <a:buNone/>
          </a:pPr>
          <a:endParaRPr lang="en-US" sz="5800" kern="1200" dirty="0">
            <a:cs typeface="B Zar" pitchFamily="2" charset="-78"/>
          </a:endParaRPr>
        </a:p>
      </dsp:txBody>
      <dsp:txXfrm>
        <a:off x="5059181" y="2500035"/>
        <a:ext cx="2661693" cy="1625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D2806-E9C0-4F18-8042-D85D5728F21C}">
      <dsp:nvSpPr>
        <dsp:cNvPr id="0" name=""/>
        <dsp:cNvSpPr/>
      </dsp:nvSpPr>
      <dsp:spPr>
        <a:xfrm>
          <a:off x="948" y="290986"/>
          <a:ext cx="3453556" cy="1726778"/>
        </a:xfrm>
        <a:prstGeom prst="roundRect">
          <a:avLst>
            <a:gd name="adj" fmla="val 1000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57150" tIns="38100" rIns="57150" bIns="38100" numCol="1" spcCol="1270" anchor="ctr" anchorCtr="0">
          <a:noAutofit/>
        </a:bodyPr>
        <a:lstStyle/>
        <a:p>
          <a:pPr marL="0" lvl="0" indent="0" algn="ctr" defTabSz="1333500" rtl="1">
            <a:lnSpc>
              <a:spcPct val="90000"/>
            </a:lnSpc>
            <a:spcBef>
              <a:spcPct val="0"/>
            </a:spcBef>
            <a:spcAft>
              <a:spcPct val="35000"/>
            </a:spcAft>
            <a:buNone/>
          </a:pPr>
          <a:r>
            <a:rPr lang="fa-IR" sz="3000" kern="1200" dirty="0">
              <a:cs typeface="B Titr" pitchFamily="2" charset="-78"/>
            </a:rPr>
            <a:t>سنجۀ ریسک</a:t>
          </a:r>
          <a:endParaRPr lang="en-US" sz="3000" kern="1200" dirty="0">
            <a:cs typeface="B Titr" pitchFamily="2" charset="-78"/>
          </a:endParaRPr>
        </a:p>
      </dsp:txBody>
      <dsp:txXfrm>
        <a:off x="51524" y="341562"/>
        <a:ext cx="3352404" cy="1625626"/>
      </dsp:txXfrm>
    </dsp:sp>
    <dsp:sp modelId="{2C452EDB-5F75-4FF7-8E29-26DBED8FC5EB}">
      <dsp:nvSpPr>
        <dsp:cNvPr id="0" name=""/>
        <dsp:cNvSpPr/>
      </dsp:nvSpPr>
      <dsp:spPr>
        <a:xfrm>
          <a:off x="346304" y="2017765"/>
          <a:ext cx="345355" cy="1295083"/>
        </a:xfrm>
        <a:custGeom>
          <a:avLst/>
          <a:gdLst/>
          <a:ahLst/>
          <a:cxnLst/>
          <a:rect l="0" t="0" r="0" b="0"/>
          <a:pathLst>
            <a:path>
              <a:moveTo>
                <a:pt x="0" y="0"/>
              </a:moveTo>
              <a:lnTo>
                <a:pt x="0" y="1295083"/>
              </a:lnTo>
              <a:lnTo>
                <a:pt x="345355" y="1295083"/>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8A4350C8-B2E1-4599-B18C-28D5582AC1AC}">
      <dsp:nvSpPr>
        <dsp:cNvPr id="0" name=""/>
        <dsp:cNvSpPr/>
      </dsp:nvSpPr>
      <dsp:spPr>
        <a:xfrm>
          <a:off x="691660" y="2449459"/>
          <a:ext cx="2762845" cy="1726778"/>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06680" tIns="71120" rIns="106680" bIns="71120" numCol="1" spcCol="1270" anchor="ctr" anchorCtr="0">
          <a:noAutofit/>
        </a:bodyPr>
        <a:lstStyle/>
        <a:p>
          <a:pPr marL="0" lvl="0" indent="0" algn="ctr" defTabSz="2489200" rtl="1">
            <a:lnSpc>
              <a:spcPct val="90000"/>
            </a:lnSpc>
            <a:spcBef>
              <a:spcPct val="0"/>
            </a:spcBef>
            <a:spcAft>
              <a:spcPct val="35000"/>
            </a:spcAft>
            <a:buNone/>
          </a:pPr>
          <a:r>
            <a:rPr lang="fa-IR" sz="5600" kern="1200" dirty="0">
              <a:cs typeface="B Zar" pitchFamily="2" charset="-78"/>
            </a:rPr>
            <a:t>نسبت اهرم مالی</a:t>
          </a:r>
          <a:endParaRPr lang="en-US" sz="5600" kern="1200" dirty="0">
            <a:cs typeface="B Zar" pitchFamily="2" charset="-78"/>
          </a:endParaRPr>
        </a:p>
      </dsp:txBody>
      <dsp:txXfrm>
        <a:off x="742236" y="2500035"/>
        <a:ext cx="2661693" cy="1625626"/>
      </dsp:txXfrm>
    </dsp:sp>
    <dsp:sp modelId="{DEAB1E19-40F2-4724-B319-BABFB1DDB74E}">
      <dsp:nvSpPr>
        <dsp:cNvPr id="0" name=""/>
        <dsp:cNvSpPr/>
      </dsp:nvSpPr>
      <dsp:spPr>
        <a:xfrm>
          <a:off x="4317894" y="290986"/>
          <a:ext cx="3453556" cy="1726778"/>
        </a:xfrm>
        <a:prstGeom prst="roundRect">
          <a:avLst>
            <a:gd name="adj" fmla="val 100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1">
            <a:lnSpc>
              <a:spcPct val="90000"/>
            </a:lnSpc>
            <a:spcBef>
              <a:spcPct val="0"/>
            </a:spcBef>
            <a:spcAft>
              <a:spcPct val="35000"/>
            </a:spcAft>
            <a:buNone/>
          </a:pPr>
          <a:r>
            <a:rPr lang="fa-IR" sz="2800" kern="1200" dirty="0">
              <a:latin typeface="ذ فهفق"/>
              <a:cs typeface="B Titr" pitchFamily="2" charset="-78"/>
            </a:rPr>
            <a:t>قیمت‌گذاری ریسک مالی</a:t>
          </a:r>
          <a:endParaRPr lang="en-US" sz="2800" kern="1200" dirty="0">
            <a:latin typeface="ذ فهفق"/>
            <a:cs typeface="B Titr" pitchFamily="2" charset="-78"/>
          </a:endParaRPr>
        </a:p>
      </dsp:txBody>
      <dsp:txXfrm>
        <a:off x="4368470" y="341562"/>
        <a:ext cx="3352404" cy="1625626"/>
      </dsp:txXfrm>
    </dsp:sp>
    <dsp:sp modelId="{1632EE0A-6A6F-4A29-BBD2-53B13A8F525C}">
      <dsp:nvSpPr>
        <dsp:cNvPr id="0" name=""/>
        <dsp:cNvSpPr/>
      </dsp:nvSpPr>
      <dsp:spPr>
        <a:xfrm>
          <a:off x="4663250" y="2017765"/>
          <a:ext cx="345355" cy="1295083"/>
        </a:xfrm>
        <a:custGeom>
          <a:avLst/>
          <a:gdLst/>
          <a:ahLst/>
          <a:cxnLst/>
          <a:rect l="0" t="0" r="0" b="0"/>
          <a:pathLst>
            <a:path>
              <a:moveTo>
                <a:pt x="0" y="0"/>
              </a:moveTo>
              <a:lnTo>
                <a:pt x="0" y="1295083"/>
              </a:lnTo>
              <a:lnTo>
                <a:pt x="345355" y="1295083"/>
              </a:lnTo>
            </a:path>
          </a:pathLst>
        </a:custGeom>
        <a:noFill/>
        <a:ln w="25400" cap="flat" cmpd="sng" algn="ctr">
          <a:solidFill>
            <a:schemeClr val="accent2">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sp>
    <dsp:sp modelId="{19178455-EAF0-43B8-B2E5-25C7681A0330}">
      <dsp:nvSpPr>
        <dsp:cNvPr id="0" name=""/>
        <dsp:cNvSpPr/>
      </dsp:nvSpPr>
      <dsp:spPr>
        <a:xfrm>
          <a:off x="5008605" y="2449459"/>
          <a:ext cx="2762845" cy="1726778"/>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p3d z="-152400" prstMaterial="plastic">
          <a:bevelT w="25400" h="25400"/>
          <a:bevelB w="25400" h="25400"/>
        </a:sp3d>
      </dsp:spPr>
      <dsp:style>
        <a:lnRef idx="1">
          <a:scrgbClr r="0" g="0" b="0"/>
        </a:lnRef>
        <a:fillRef idx="1">
          <a:scrgbClr r="0" g="0" b="0"/>
        </a:fillRef>
        <a:effectRef idx="2">
          <a:scrgbClr r="0" g="0" b="0"/>
        </a:effectRef>
        <a:fontRef idx="minor"/>
      </dsp:style>
      <dsp:txBody>
        <a:bodyPr spcFirstLastPara="0" vert="horz" wrap="square" lIns="106680" tIns="71120" rIns="106680" bIns="71120" numCol="1" spcCol="1270" anchor="ctr" anchorCtr="0">
          <a:noAutofit/>
        </a:bodyPr>
        <a:lstStyle/>
        <a:p>
          <a:pPr marL="0" lvl="0" indent="0" algn="ctr" defTabSz="2489200" rtl="1">
            <a:lnSpc>
              <a:spcPct val="90000"/>
            </a:lnSpc>
            <a:spcBef>
              <a:spcPct val="0"/>
            </a:spcBef>
            <a:spcAft>
              <a:spcPct val="35000"/>
            </a:spcAft>
            <a:buNone/>
          </a:pPr>
          <a:endParaRPr lang="en-US" sz="5600" kern="1200" dirty="0">
            <a:cs typeface="B Zar" pitchFamily="2" charset="-78"/>
          </a:endParaRPr>
        </a:p>
      </dsp:txBody>
      <dsp:txXfrm>
        <a:off x="5059181" y="2500035"/>
        <a:ext cx="2661693" cy="16256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710A42-1168-47CF-BF14-9234F120E7BC}">
      <dsp:nvSpPr>
        <dsp:cNvPr id="0" name=""/>
        <dsp:cNvSpPr/>
      </dsp:nvSpPr>
      <dsp:spPr>
        <a:xfrm>
          <a:off x="0" y="98132"/>
          <a:ext cx="8229600" cy="748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fa-IR" sz="3200" kern="1200" dirty="0">
              <a:cs typeface="B Zar" pitchFamily="2" charset="-78"/>
            </a:rPr>
            <a:t>ساختار سرمایه (</a:t>
          </a:r>
          <a:r>
            <a:rPr lang="en-US" sz="3200" kern="1200" dirty="0">
              <a:cs typeface="B Zar" pitchFamily="2" charset="-78"/>
            </a:rPr>
            <a:t>Capital Structure</a:t>
          </a:r>
          <a:r>
            <a:rPr lang="fa-IR" sz="3200" kern="1200" dirty="0">
              <a:cs typeface="B Zar" pitchFamily="2" charset="-78"/>
            </a:rPr>
            <a:t>)</a:t>
          </a:r>
          <a:endParaRPr lang="en-US" sz="3200" kern="1200" dirty="0">
            <a:cs typeface="B Zar" pitchFamily="2" charset="-78"/>
          </a:endParaRPr>
        </a:p>
      </dsp:txBody>
      <dsp:txXfrm>
        <a:off x="36553" y="134685"/>
        <a:ext cx="8156494" cy="675694"/>
      </dsp:txXfrm>
    </dsp:sp>
    <dsp:sp modelId="{DAA54CC4-360F-4FE0-A876-038611B82993}">
      <dsp:nvSpPr>
        <dsp:cNvPr id="0" name=""/>
        <dsp:cNvSpPr/>
      </dsp:nvSpPr>
      <dsp:spPr>
        <a:xfrm>
          <a:off x="0" y="846932"/>
          <a:ext cx="82296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Low" defTabSz="1111250" rtl="1">
            <a:lnSpc>
              <a:spcPct val="90000"/>
            </a:lnSpc>
            <a:spcBef>
              <a:spcPct val="0"/>
            </a:spcBef>
            <a:spcAft>
              <a:spcPct val="20000"/>
            </a:spcAft>
            <a:buChar char="•"/>
          </a:pPr>
          <a:r>
            <a:rPr lang="fa-IR" sz="2500" kern="1200" dirty="0">
              <a:cs typeface="B Zar" pitchFamily="2" charset="-78"/>
            </a:rPr>
            <a:t>ترکیب سرمایۀ شرکت، ساختار سرمایه می‌باشد. ساختار سرمایۀ شرکت می‌تواند ترکیبی از ابزار مبتنی بر حق مالی و ابزار مبتنی بر بدهی باشد.</a:t>
          </a:r>
          <a:endParaRPr lang="en-US" sz="2500" kern="1200" dirty="0">
            <a:cs typeface="B Zar" pitchFamily="2" charset="-78"/>
          </a:endParaRPr>
        </a:p>
      </dsp:txBody>
      <dsp:txXfrm>
        <a:off x="0" y="846932"/>
        <a:ext cx="8229600" cy="745200"/>
      </dsp:txXfrm>
    </dsp:sp>
    <dsp:sp modelId="{F480ACD5-098E-4EE6-AB32-B7BA89611981}">
      <dsp:nvSpPr>
        <dsp:cNvPr id="0" name=""/>
        <dsp:cNvSpPr/>
      </dsp:nvSpPr>
      <dsp:spPr>
        <a:xfrm>
          <a:off x="0" y="1592132"/>
          <a:ext cx="8229600" cy="748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fa-IR" sz="3200" kern="1200" dirty="0">
              <a:cs typeface="B Zar" pitchFamily="2" charset="-78"/>
            </a:rPr>
            <a:t>اجزای سرمایه (</a:t>
          </a:r>
          <a:r>
            <a:rPr lang="en-US" sz="3200" kern="1200" dirty="0">
              <a:cs typeface="B Zar" pitchFamily="2" charset="-78"/>
            </a:rPr>
            <a:t>Capital Components</a:t>
          </a:r>
          <a:r>
            <a:rPr lang="fa-IR" sz="3200" kern="1200" dirty="0">
              <a:cs typeface="B Zar" pitchFamily="2" charset="-78"/>
            </a:rPr>
            <a:t>)</a:t>
          </a:r>
          <a:endParaRPr lang="en-US" sz="3200" kern="1200" dirty="0">
            <a:cs typeface="B Zar" pitchFamily="2" charset="-78"/>
          </a:endParaRPr>
        </a:p>
      </dsp:txBody>
      <dsp:txXfrm>
        <a:off x="36553" y="1628685"/>
        <a:ext cx="8156494" cy="675694"/>
      </dsp:txXfrm>
    </dsp:sp>
    <dsp:sp modelId="{958E0737-2526-49CE-8A92-6B3AB9816298}">
      <dsp:nvSpPr>
        <dsp:cNvPr id="0" name=""/>
        <dsp:cNvSpPr/>
      </dsp:nvSpPr>
      <dsp:spPr>
        <a:xfrm>
          <a:off x="0" y="2340932"/>
          <a:ext cx="8229600" cy="74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Low" defTabSz="1111250" rtl="1">
            <a:lnSpc>
              <a:spcPct val="90000"/>
            </a:lnSpc>
            <a:spcBef>
              <a:spcPct val="0"/>
            </a:spcBef>
            <a:spcAft>
              <a:spcPct val="20000"/>
            </a:spcAft>
            <a:buChar char="•"/>
          </a:pPr>
          <a:r>
            <a:rPr lang="fa-IR" sz="2500" kern="1200" dirty="0">
              <a:cs typeface="B Zar" pitchFamily="2" charset="-78"/>
            </a:rPr>
            <a:t>به اجزای تشکیل‌دهندۀ سرمایۀ شرکت گویند. اجزای سرمایه می‌تواند شامل سهام عادی، سهام ممتاز، اوراق قرضه و ... باشد.</a:t>
          </a:r>
          <a:endParaRPr lang="en-US" sz="2500" kern="1200" dirty="0">
            <a:cs typeface="B Zar" pitchFamily="2" charset="-78"/>
          </a:endParaRPr>
        </a:p>
      </dsp:txBody>
      <dsp:txXfrm>
        <a:off x="0" y="2340932"/>
        <a:ext cx="8229600" cy="745200"/>
      </dsp:txXfrm>
    </dsp:sp>
    <dsp:sp modelId="{4D297A28-9D04-46D8-809D-DBA39D5A8E09}">
      <dsp:nvSpPr>
        <dsp:cNvPr id="0" name=""/>
        <dsp:cNvSpPr/>
      </dsp:nvSpPr>
      <dsp:spPr>
        <a:xfrm>
          <a:off x="0" y="3086132"/>
          <a:ext cx="8229600" cy="74880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fa-IR" sz="3200" kern="1200" dirty="0">
              <a:cs typeface="B Zar" pitchFamily="2" charset="-78"/>
            </a:rPr>
            <a:t>ساختار سرمایۀ هدف (</a:t>
          </a:r>
          <a:r>
            <a:rPr lang="en-US" sz="3200" kern="1200" dirty="0">
              <a:cs typeface="B Zar" pitchFamily="2" charset="-78"/>
            </a:rPr>
            <a:t>Target Capital Structure</a:t>
          </a:r>
          <a:r>
            <a:rPr lang="fa-IR" sz="3200" kern="1200" dirty="0">
              <a:cs typeface="B Zar" pitchFamily="2" charset="-78"/>
            </a:rPr>
            <a:t>)</a:t>
          </a:r>
          <a:endParaRPr lang="en-US" sz="3200" kern="1200" dirty="0">
            <a:cs typeface="B Zar" pitchFamily="2" charset="-78"/>
          </a:endParaRPr>
        </a:p>
      </dsp:txBody>
      <dsp:txXfrm>
        <a:off x="36553" y="3122685"/>
        <a:ext cx="8156494" cy="675694"/>
      </dsp:txXfrm>
    </dsp:sp>
    <dsp:sp modelId="{06BE39E0-0D16-44B3-95EC-38AD6ADEDAEB}">
      <dsp:nvSpPr>
        <dsp:cNvPr id="0" name=""/>
        <dsp:cNvSpPr/>
      </dsp:nvSpPr>
      <dsp:spPr>
        <a:xfrm>
          <a:off x="0" y="3834932"/>
          <a:ext cx="8229600" cy="1092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justLow" defTabSz="1111250" rtl="1">
            <a:lnSpc>
              <a:spcPct val="90000"/>
            </a:lnSpc>
            <a:spcBef>
              <a:spcPct val="0"/>
            </a:spcBef>
            <a:spcAft>
              <a:spcPct val="20000"/>
            </a:spcAft>
            <a:buChar char="•"/>
          </a:pPr>
          <a:r>
            <a:rPr lang="fa-IR" sz="2500" kern="1200" dirty="0">
              <a:cs typeface="B Zar" pitchFamily="2" charset="-78"/>
            </a:rPr>
            <a:t>اغلب شرکت‌ها برای اجزای سرمایۀ خود درصدهای معینی درنظر می‌گیرند و سعی می‌کنند در طول زمان، سهم اجزای سرمایه را در ساختار سرمایه حفظ کنند.</a:t>
          </a:r>
          <a:endParaRPr lang="en-US" sz="2500" kern="1200" dirty="0">
            <a:cs typeface="B Zar" pitchFamily="2" charset="-78"/>
          </a:endParaRPr>
        </a:p>
      </dsp:txBody>
      <dsp:txXfrm>
        <a:off x="0" y="3834932"/>
        <a:ext cx="8229600" cy="1092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B5E79F-8430-4641-AA70-7672CD50FD92}">
      <dsp:nvSpPr>
        <dsp:cNvPr id="0" name=""/>
        <dsp:cNvSpPr/>
      </dsp:nvSpPr>
      <dsp:spPr>
        <a:xfrm rot="5400000">
          <a:off x="-397566" y="401379"/>
          <a:ext cx="2650442" cy="1855310"/>
        </a:xfrm>
        <a:prstGeom prst="chevr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1">
            <a:lnSpc>
              <a:spcPct val="90000"/>
            </a:lnSpc>
            <a:spcBef>
              <a:spcPct val="0"/>
            </a:spcBef>
            <a:spcAft>
              <a:spcPct val="35000"/>
            </a:spcAft>
            <a:buNone/>
          </a:pPr>
          <a:r>
            <a:rPr lang="fa-IR" sz="1900" kern="1200" dirty="0">
              <a:cs typeface="B Titr" pitchFamily="2" charset="-78"/>
            </a:rPr>
            <a:t>ساختار مالی          (</a:t>
          </a:r>
          <a:r>
            <a:rPr lang="en-US" sz="1900" kern="1200" dirty="0">
              <a:cs typeface="B Titr" pitchFamily="2" charset="-78"/>
            </a:rPr>
            <a:t>Financial Structure</a:t>
          </a:r>
          <a:r>
            <a:rPr lang="fa-IR" sz="1900" kern="1200" dirty="0">
              <a:cs typeface="B Titr" pitchFamily="2" charset="-78"/>
            </a:rPr>
            <a:t> )</a:t>
          </a:r>
          <a:endParaRPr lang="en-US" sz="1900" kern="1200" dirty="0">
            <a:cs typeface="B Titr" pitchFamily="2" charset="-78"/>
          </a:endParaRPr>
        </a:p>
      </dsp:txBody>
      <dsp:txXfrm rot="-5400000">
        <a:off x="0" y="931468"/>
        <a:ext cx="1855310" cy="795132"/>
      </dsp:txXfrm>
    </dsp:sp>
    <dsp:sp modelId="{B106E809-FD83-4D24-81F0-B33545C20F0C}">
      <dsp:nvSpPr>
        <dsp:cNvPr id="0" name=""/>
        <dsp:cNvSpPr/>
      </dsp:nvSpPr>
      <dsp:spPr>
        <a:xfrm rot="5400000">
          <a:off x="4181061" y="-2321937"/>
          <a:ext cx="1722787" cy="6374289"/>
        </a:xfrm>
        <a:prstGeom prst="round2Same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70256" tIns="24130" rIns="24130" bIns="24130" numCol="1" spcCol="1270" anchor="ctr" anchorCtr="0">
          <a:noAutofit/>
        </a:bodyPr>
        <a:lstStyle/>
        <a:p>
          <a:pPr marL="285750" lvl="1" indent="-285750" algn="justLow" defTabSz="1689100" rtl="1">
            <a:lnSpc>
              <a:spcPct val="90000"/>
            </a:lnSpc>
            <a:spcBef>
              <a:spcPct val="0"/>
            </a:spcBef>
            <a:spcAft>
              <a:spcPct val="15000"/>
            </a:spcAft>
            <a:buChar char="•"/>
          </a:pPr>
          <a:r>
            <a:rPr lang="fa-IR" sz="3800" kern="1200" dirty="0">
              <a:cs typeface="B Zar" pitchFamily="2" charset="-78"/>
            </a:rPr>
            <a:t>شامل ترکیب سمت چپ ترازنامه می‌باشد و بنابراین شامل منابع مالی کوتاه‌مدت نیز می‌شود.</a:t>
          </a:r>
          <a:endParaRPr lang="en-US" sz="3800" kern="1200" dirty="0">
            <a:cs typeface="B Zar" pitchFamily="2" charset="-78"/>
          </a:endParaRPr>
        </a:p>
      </dsp:txBody>
      <dsp:txXfrm rot="-5400000">
        <a:off x="1855310" y="87914"/>
        <a:ext cx="6290189" cy="1554587"/>
      </dsp:txXfrm>
    </dsp:sp>
    <dsp:sp modelId="{80250A66-0C62-4AC7-814C-1CC3506A6955}">
      <dsp:nvSpPr>
        <dsp:cNvPr id="0" name=""/>
        <dsp:cNvSpPr/>
      </dsp:nvSpPr>
      <dsp:spPr>
        <a:xfrm rot="5400000">
          <a:off x="-397566" y="2769335"/>
          <a:ext cx="2650442" cy="1855310"/>
        </a:xfrm>
        <a:prstGeom prst="chevron">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rtl="1">
            <a:lnSpc>
              <a:spcPct val="90000"/>
            </a:lnSpc>
            <a:spcBef>
              <a:spcPct val="0"/>
            </a:spcBef>
            <a:spcAft>
              <a:spcPct val="35000"/>
            </a:spcAft>
            <a:buNone/>
          </a:pPr>
          <a:r>
            <a:rPr lang="fa-IR" sz="1900" kern="1200" dirty="0">
              <a:cs typeface="B Titr" pitchFamily="2" charset="-78"/>
            </a:rPr>
            <a:t>ساختار سرمایه </a:t>
          </a:r>
          <a:r>
            <a:rPr lang="en-US" sz="1900" kern="1200" dirty="0">
              <a:cs typeface="B Titr" pitchFamily="2" charset="-78"/>
            </a:rPr>
            <a:t>    </a:t>
          </a:r>
          <a:r>
            <a:rPr lang="fa-IR" sz="1900" kern="1200" dirty="0">
              <a:cs typeface="B Titr" pitchFamily="2" charset="-78"/>
            </a:rPr>
            <a:t>(</a:t>
          </a:r>
          <a:r>
            <a:rPr lang="en-GB" sz="1900" kern="1200" dirty="0">
              <a:cs typeface="B Titr" pitchFamily="2" charset="-78"/>
            </a:rPr>
            <a:t>Capital Structure</a:t>
          </a:r>
          <a:r>
            <a:rPr lang="fa-IR" sz="1900" kern="1200" dirty="0">
              <a:cs typeface="B Titr" pitchFamily="2" charset="-78"/>
            </a:rPr>
            <a:t>) </a:t>
          </a:r>
          <a:endParaRPr lang="en-US" sz="1900" kern="1200" dirty="0">
            <a:cs typeface="B Titr" pitchFamily="2" charset="-78"/>
          </a:endParaRPr>
        </a:p>
      </dsp:txBody>
      <dsp:txXfrm rot="-5400000">
        <a:off x="0" y="3299424"/>
        <a:ext cx="1855310" cy="795132"/>
      </dsp:txXfrm>
    </dsp:sp>
    <dsp:sp modelId="{1ABC3DB2-456A-4A66-B310-D948DE217D35}">
      <dsp:nvSpPr>
        <dsp:cNvPr id="0" name=""/>
        <dsp:cNvSpPr/>
      </dsp:nvSpPr>
      <dsp:spPr>
        <a:xfrm rot="5400000">
          <a:off x="4181061" y="46017"/>
          <a:ext cx="1722787" cy="6374289"/>
        </a:xfrm>
        <a:prstGeom prst="round2Same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70256" tIns="24130" rIns="24130" bIns="24130" numCol="1" spcCol="1270" anchor="ctr" anchorCtr="0">
          <a:noAutofit/>
        </a:bodyPr>
        <a:lstStyle/>
        <a:p>
          <a:pPr marL="285750" lvl="1" indent="-285750" algn="justLow" defTabSz="1689100" rtl="1">
            <a:lnSpc>
              <a:spcPct val="90000"/>
            </a:lnSpc>
            <a:spcBef>
              <a:spcPct val="0"/>
            </a:spcBef>
            <a:spcAft>
              <a:spcPct val="15000"/>
            </a:spcAft>
            <a:buChar char="•"/>
          </a:pPr>
          <a:r>
            <a:rPr lang="fa-IR" sz="3800" kern="1200" dirty="0">
              <a:cs typeface="B Zar" pitchFamily="2" charset="-78"/>
            </a:rPr>
            <a:t>شامل اقلام بلندمدت سمت چپ ترازنامه می‌باشد و بنابراین فاقد بدهی‌های جاری است.</a:t>
          </a:r>
          <a:endParaRPr lang="en-US" sz="3800" kern="1200" dirty="0">
            <a:cs typeface="B Zar" pitchFamily="2" charset="-78"/>
          </a:endParaRPr>
        </a:p>
      </dsp:txBody>
      <dsp:txXfrm rot="-5400000">
        <a:off x="1855310" y="2455868"/>
        <a:ext cx="6290189" cy="15545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EBE676-5992-40F8-BEEE-DCB3DF038141}">
      <dsp:nvSpPr>
        <dsp:cNvPr id="0" name=""/>
        <dsp:cNvSpPr/>
      </dsp:nvSpPr>
      <dsp:spPr>
        <a:xfrm>
          <a:off x="4118" y="0"/>
          <a:ext cx="3962102"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01930" tIns="201930" rIns="201930" bIns="201930" numCol="1" spcCol="1270" anchor="ctr" anchorCtr="0">
          <a:noAutofit/>
        </a:bodyPr>
        <a:lstStyle/>
        <a:p>
          <a:pPr marL="0" lvl="0" indent="0" algn="ctr" defTabSz="2355850" rtl="1">
            <a:lnSpc>
              <a:spcPct val="90000"/>
            </a:lnSpc>
            <a:spcBef>
              <a:spcPct val="0"/>
            </a:spcBef>
            <a:spcAft>
              <a:spcPct val="35000"/>
            </a:spcAft>
            <a:buNone/>
          </a:pPr>
          <a:r>
            <a:rPr lang="fa-IR" sz="5300" kern="1200" dirty="0">
              <a:cs typeface="B Titr" pitchFamily="2" charset="-78"/>
            </a:rPr>
            <a:t>مالی رفتاری</a:t>
          </a:r>
          <a:endParaRPr lang="en-US" sz="5300" kern="1200" dirty="0">
            <a:cs typeface="B Titr" pitchFamily="2" charset="-78"/>
          </a:endParaRPr>
        </a:p>
      </dsp:txBody>
      <dsp:txXfrm>
        <a:off x="4118" y="0"/>
        <a:ext cx="3962102" cy="1507807"/>
      </dsp:txXfrm>
    </dsp:sp>
    <dsp:sp modelId="{D9AF47A5-2B64-47DF-BCB8-4A9E4C95E363}">
      <dsp:nvSpPr>
        <dsp:cNvPr id="0" name=""/>
        <dsp:cNvSpPr/>
      </dsp:nvSpPr>
      <dsp:spPr>
        <a:xfrm>
          <a:off x="400329" y="1507807"/>
          <a:ext cx="3169681"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justLow" defTabSz="1689100" rtl="1">
            <a:lnSpc>
              <a:spcPct val="90000"/>
            </a:lnSpc>
            <a:spcBef>
              <a:spcPct val="0"/>
            </a:spcBef>
            <a:spcAft>
              <a:spcPct val="35000"/>
            </a:spcAft>
            <a:buNone/>
          </a:pPr>
          <a:r>
            <a:rPr lang="fa-IR" sz="3800" kern="1200" dirty="0">
              <a:cs typeface="B Zar" pitchFamily="2" charset="-78"/>
            </a:rPr>
            <a:t>ساختار سرمایه بر عملکرد مدیران و متعاقباً ارزش شرکت مؤثر است.</a:t>
          </a:r>
          <a:endParaRPr lang="en-US" sz="3800" kern="1200" dirty="0">
            <a:cs typeface="B Zar" pitchFamily="2" charset="-78"/>
          </a:endParaRPr>
        </a:p>
      </dsp:txBody>
      <dsp:txXfrm>
        <a:off x="400329" y="1507807"/>
        <a:ext cx="3169681" cy="3266916"/>
      </dsp:txXfrm>
    </dsp:sp>
    <dsp:sp modelId="{0DC975BA-A7AB-4839-8353-9EA97D1CA5D8}">
      <dsp:nvSpPr>
        <dsp:cNvPr id="0" name=""/>
        <dsp:cNvSpPr/>
      </dsp:nvSpPr>
      <dsp:spPr>
        <a:xfrm>
          <a:off x="4263378" y="0"/>
          <a:ext cx="3962102" cy="5026025"/>
        </a:xfrm>
        <a:prstGeom prst="roundRect">
          <a:avLst>
            <a:gd name="adj" fmla="val 10000"/>
          </a:avLst>
        </a:prstGeom>
        <a:solidFill>
          <a:schemeClr val="accent2">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txBody>
        <a:bodyPr spcFirstLastPara="0" vert="horz" wrap="square" lIns="201930" tIns="201930" rIns="201930" bIns="201930" numCol="1" spcCol="1270" anchor="ctr" anchorCtr="0">
          <a:noAutofit/>
        </a:bodyPr>
        <a:lstStyle/>
        <a:p>
          <a:pPr marL="0" lvl="0" indent="0" algn="ctr" defTabSz="2355850" rtl="1">
            <a:lnSpc>
              <a:spcPct val="90000"/>
            </a:lnSpc>
            <a:spcBef>
              <a:spcPct val="0"/>
            </a:spcBef>
            <a:spcAft>
              <a:spcPct val="35000"/>
            </a:spcAft>
            <a:buNone/>
          </a:pPr>
          <a:r>
            <a:rPr lang="fa-IR" sz="5300" kern="1200" dirty="0">
              <a:cs typeface="B Titr" pitchFamily="2" charset="-78"/>
            </a:rPr>
            <a:t>مالی استاندارد</a:t>
          </a:r>
          <a:endParaRPr lang="en-US" sz="5300" kern="1200" dirty="0">
            <a:cs typeface="B Titr" pitchFamily="2" charset="-78"/>
          </a:endParaRPr>
        </a:p>
      </dsp:txBody>
      <dsp:txXfrm>
        <a:off x="4263378" y="0"/>
        <a:ext cx="3962102" cy="1507807"/>
      </dsp:txXfrm>
    </dsp:sp>
    <dsp:sp modelId="{A9902C64-3EA9-45E9-909F-748219BDF445}">
      <dsp:nvSpPr>
        <dsp:cNvPr id="0" name=""/>
        <dsp:cNvSpPr/>
      </dsp:nvSpPr>
      <dsp:spPr>
        <a:xfrm>
          <a:off x="4659589" y="1507807"/>
          <a:ext cx="3169681" cy="3266916"/>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6520" tIns="72390" rIns="96520" bIns="72390" numCol="1" spcCol="1270" anchor="ctr" anchorCtr="0">
          <a:noAutofit/>
        </a:bodyPr>
        <a:lstStyle/>
        <a:p>
          <a:pPr marL="0" lvl="0" indent="0" algn="justLow" defTabSz="1689100" rtl="1">
            <a:lnSpc>
              <a:spcPct val="90000"/>
            </a:lnSpc>
            <a:spcBef>
              <a:spcPct val="0"/>
            </a:spcBef>
            <a:spcAft>
              <a:spcPct val="35000"/>
            </a:spcAft>
            <a:buNone/>
          </a:pPr>
          <a:r>
            <a:rPr lang="fa-IR" sz="3800" kern="1200" dirty="0">
              <a:cs typeface="B Zar" pitchFamily="2" charset="-78"/>
            </a:rPr>
            <a:t>ساختار سرمایه بر هزینۀ سرمایه و متعاقباً ارزش شرکت مؤثر است.</a:t>
          </a:r>
          <a:endParaRPr lang="en-US" sz="3800" kern="1200" dirty="0">
            <a:cs typeface="B Zar" pitchFamily="2" charset="-78"/>
          </a:endParaRPr>
        </a:p>
      </dsp:txBody>
      <dsp:txXfrm>
        <a:off x="4659589" y="1507807"/>
        <a:ext cx="3169681" cy="3266916"/>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3">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4">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image" Target="../media/image12.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image" Target="../media/image14.emf"/><Relationship Id="rId4" Type="http://schemas.openxmlformats.org/officeDocument/2006/relationships/image" Target="../media/image1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10/15/19</a:t>
            </a:fld>
            <a:endParaRPr lang="en-US"/>
          </a:p>
        </p:txBody>
      </p:sp>
      <p:sp>
        <p:nvSpPr>
          <p:cNvPr id="78852"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963988" y="0"/>
            <a:ext cx="3032125" cy="46355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700088" y="4410075"/>
            <a:ext cx="5597525" cy="4176713"/>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5846" name="Rectangle 6"/>
          <p:cNvSpPr>
            <a:spLocks noGrp="1" noChangeArrowheads="1"/>
          </p:cNvSpPr>
          <p:nvPr>
            <p:ph type="ftr" sz="quarter" idx="4"/>
          </p:nvPr>
        </p:nvSpPr>
        <p:spPr bwMode="auto">
          <a:xfrm>
            <a:off x="0"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963988" y="8818563"/>
            <a:ext cx="3032125" cy="463550"/>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C008731E-1AC0-4030-A986-B60044D53AA0}"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7E99620-120D-4961-A14D-0DD188F02D33}" type="slidenum">
              <a:rPr lang="en-US" smtClean="0"/>
              <a:pPr>
                <a:defRPr/>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37</a:t>
            </a:fld>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10/15/19</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a:t>انقر لتحرير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10/15/19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10/15/19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a:t>انقر لتحرير أنماط النص الرئيسي</a:t>
            </a:r>
          </a:p>
          <a:p>
            <a:pPr lvl="1"/>
            <a:r>
              <a:rPr lang="ar-SA" dirty="0"/>
              <a:t>المستوى الثاني</a:t>
            </a:r>
          </a:p>
          <a:p>
            <a:pPr lvl="2"/>
            <a:r>
              <a:rPr lang="ar-SA" dirty="0"/>
              <a:t>المستوى الثالث</a:t>
            </a:r>
          </a:p>
          <a:p>
            <a:pPr lvl="3"/>
            <a:r>
              <a:rPr lang="ar-SA" dirty="0"/>
              <a:t>المستوى الرابع</a:t>
            </a:r>
          </a:p>
          <a:p>
            <a:pPr lvl="4"/>
            <a:r>
              <a:rPr lang="ar-SA" dirty="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10/15/19</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10/15/19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10/15/19</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10/15/19</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10/15/19</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10/15/19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10/15/19</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10/15/19</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9.jpe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diagramColors" Target="../diagrams/colors17.xml"/><Relationship Id="rId11" Type="http://schemas.openxmlformats.org/officeDocument/2006/relationships/image" Target="../media/image11.emf"/><Relationship Id="rId5" Type="http://schemas.openxmlformats.org/officeDocument/2006/relationships/diagramQuickStyle" Target="../diagrams/quickStyle17.xml"/><Relationship Id="rId10" Type="http://schemas.openxmlformats.org/officeDocument/2006/relationships/oleObject" Target="../embeddings/oleObject6.bin"/><Relationship Id="rId4" Type="http://schemas.openxmlformats.org/officeDocument/2006/relationships/diagramLayout" Target="../diagrams/layout17.xml"/><Relationship Id="rId9" Type="http://schemas.openxmlformats.org/officeDocument/2006/relationships/image" Target="../media/image10.emf"/></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diagramColors" Target="../diagrams/colors19.xml"/><Relationship Id="rId11" Type="http://schemas.openxmlformats.org/officeDocument/2006/relationships/image" Target="../media/image13.emf"/><Relationship Id="rId5" Type="http://schemas.openxmlformats.org/officeDocument/2006/relationships/diagramQuickStyle" Target="../diagrams/quickStyle19.xml"/><Relationship Id="rId10" Type="http://schemas.openxmlformats.org/officeDocument/2006/relationships/oleObject" Target="../embeddings/oleObject8.bin"/><Relationship Id="rId4" Type="http://schemas.openxmlformats.org/officeDocument/2006/relationships/diagramLayout" Target="../diagrams/layout19.xml"/><Relationship Id="rId9" Type="http://schemas.openxmlformats.org/officeDocument/2006/relationships/image" Target="../media/image1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6.emf"/><Relationship Id="rId3" Type="http://schemas.openxmlformats.org/officeDocument/2006/relationships/diagramData" Target="../diagrams/data20.xml"/><Relationship Id="rId7" Type="http://schemas.microsoft.com/office/2007/relationships/diagramDrawing" Target="../diagrams/drawing20.xml"/><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diagramColors" Target="../diagrams/colors20.xml"/><Relationship Id="rId11" Type="http://schemas.openxmlformats.org/officeDocument/2006/relationships/image" Target="../media/image15.emf"/><Relationship Id="rId5" Type="http://schemas.openxmlformats.org/officeDocument/2006/relationships/diagramQuickStyle" Target="../diagrams/quickStyle20.xml"/><Relationship Id="rId15" Type="http://schemas.openxmlformats.org/officeDocument/2006/relationships/image" Target="../media/image17.emf"/><Relationship Id="rId10" Type="http://schemas.openxmlformats.org/officeDocument/2006/relationships/oleObject" Target="../embeddings/oleObject10.bin"/><Relationship Id="rId4" Type="http://schemas.openxmlformats.org/officeDocument/2006/relationships/diagramLayout" Target="../diagrams/layout20.xml"/><Relationship Id="rId9" Type="http://schemas.openxmlformats.org/officeDocument/2006/relationships/image" Target="../media/image14.emf"/><Relationship Id="rId1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3.xml.rels><?xml version="1.0" encoding="UTF-8" standalone="yes"?>
<Relationships xmlns="http://schemas.openxmlformats.org/package/2006/relationships"><Relationship Id="rId8" Type="http://schemas.openxmlformats.org/officeDocument/2006/relationships/diagramColors" Target="../diagrams/colors24.xml"/><Relationship Id="rId3" Type="http://schemas.openxmlformats.org/officeDocument/2006/relationships/oleObject" Target="../embeddings/oleObject13.bin"/><Relationship Id="rId7" Type="http://schemas.openxmlformats.org/officeDocument/2006/relationships/diagramQuickStyle" Target="../diagrams/quickStyle24.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diagramLayout" Target="../diagrams/layout24.xml"/><Relationship Id="rId5" Type="http://schemas.openxmlformats.org/officeDocument/2006/relationships/diagramData" Target="../diagrams/data24.xml"/><Relationship Id="rId4" Type="http://schemas.openxmlformats.org/officeDocument/2006/relationships/image" Target="../media/image18.emf"/><Relationship Id="rId9" Type="http://schemas.microsoft.com/office/2007/relationships/diagramDrawing" Target="../diagrams/drawing24.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emf"/><Relationship Id="rId5" Type="http://schemas.openxmlformats.org/officeDocument/2006/relationships/oleObject" Target="../embeddings/oleObject2.bin"/><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 Id="rId9" Type="http://schemas.openxmlformats.org/officeDocument/2006/relationships/image" Target="../media/image5.e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Unicode MS" pitchFamily="34" charset="-128"/>
                <a:ea typeface="Arial Unicode MS" pitchFamily="34" charset="-128"/>
                <a:cs typeface="B Bardiya" pitchFamily="2" charset="-78"/>
              </a:rPr>
              <a:t>بسم‌الله الرحمن الرحیم</a:t>
            </a:r>
          </a:p>
        </p:txBody>
      </p:sp>
      <p:sp>
        <p:nvSpPr>
          <p:cNvPr id="3" name="Subtitle 2"/>
          <p:cNvSpPr>
            <a:spLocks noGrp="1"/>
          </p:cNvSpPr>
          <p:nvPr>
            <p:ph type="subTitle" idx="1"/>
          </p:nvPr>
        </p:nvSpPr>
        <p:spPr/>
        <p:txBody>
          <a:bodyPr/>
          <a:lstStyle/>
          <a:p>
            <a:r>
              <a:rPr lang="fa-IR" dirty="0">
                <a:ln w="18415" cmpd="sng">
                  <a:solidFill>
                    <a:srgbClr val="FFFFFF"/>
                  </a:solidFill>
                  <a:prstDash val="solid"/>
                </a:ln>
                <a:solidFill>
                  <a:srgbClr val="FFFFFF"/>
                </a:solidFill>
                <a:effectLst>
                  <a:outerShdw blurRad="63500" dir="3600000" algn="tl" rotWithShape="0">
                    <a:srgbClr val="000000">
                      <a:alpha val="70000"/>
                    </a:srgbClr>
                  </a:outerShdw>
                </a:effectLst>
              </a:rPr>
              <a:t>به نام آنکه جان را فکرت آموخت</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تعاریف</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تعاریف</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15200" cy="533400"/>
          </a:xfrm>
        </p:spPr>
        <p:txBody>
          <a:bodyPr/>
          <a:lstStyle/>
          <a:p>
            <a:r>
              <a:rPr lang="fa-IR" sz="3300" dirty="0"/>
              <a:t>فرضیه‌های اصلی ساختار سرمایه از منظر مکاتب مالی</a:t>
            </a:r>
            <a:endParaRPr lang="en-US" sz="3300"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
                                            <p:graphicEl>
                                              <a:dgm id="{88EBE676-5992-40F8-BEEE-DCB3DF038141}"/>
                                            </p:graphicEl>
                                          </p:spTgt>
                                        </p:tgtEl>
                                        <p:attrNameLst>
                                          <p:attrName>style.visibility</p:attrName>
                                        </p:attrNameLst>
                                      </p:cBhvr>
                                      <p:to>
                                        <p:strVal val="visible"/>
                                      </p:to>
                                    </p:set>
                                    <p:anim calcmode="lin" valueType="num">
                                      <p:cBhvr>
                                        <p:cTn id="7" dur="1000" fill="hold"/>
                                        <p:tgtEl>
                                          <p:spTgt spid="7">
                                            <p:graphicEl>
                                              <a:dgm id="{88EBE676-5992-40F8-BEEE-DCB3DF038141}"/>
                                            </p:graphicEl>
                                          </p:spTgt>
                                        </p:tgtEl>
                                        <p:attrNameLst>
                                          <p:attrName>ppt_w</p:attrName>
                                        </p:attrNameLst>
                                      </p:cBhvr>
                                      <p:tavLst>
                                        <p:tav tm="0">
                                          <p:val>
                                            <p:strVal val="#ppt_w+.3"/>
                                          </p:val>
                                        </p:tav>
                                        <p:tav tm="100000">
                                          <p:val>
                                            <p:strVal val="#ppt_w"/>
                                          </p:val>
                                        </p:tav>
                                      </p:tavLst>
                                    </p:anim>
                                    <p:anim calcmode="lin" valueType="num">
                                      <p:cBhvr>
                                        <p:cTn id="8" dur="1000" fill="hold"/>
                                        <p:tgtEl>
                                          <p:spTgt spid="7">
                                            <p:graphicEl>
                                              <a:dgm id="{88EBE676-5992-40F8-BEEE-DCB3DF038141}"/>
                                            </p:graphicEl>
                                          </p:spTgt>
                                        </p:tgtEl>
                                        <p:attrNameLst>
                                          <p:attrName>ppt_h</p:attrName>
                                        </p:attrNameLst>
                                      </p:cBhvr>
                                      <p:tavLst>
                                        <p:tav tm="0">
                                          <p:val>
                                            <p:strVal val="#ppt_h"/>
                                          </p:val>
                                        </p:tav>
                                        <p:tav tm="100000">
                                          <p:val>
                                            <p:strVal val="#ppt_h"/>
                                          </p:val>
                                        </p:tav>
                                      </p:tavLst>
                                    </p:anim>
                                    <p:animEffect transition="in" filter="fade">
                                      <p:cBhvr>
                                        <p:cTn id="9" dur="1000"/>
                                        <p:tgtEl>
                                          <p:spTgt spid="7">
                                            <p:graphicEl>
                                              <a:dgm id="{88EBE676-5992-40F8-BEEE-DCB3DF038141}"/>
                                            </p:graphic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7">
                                            <p:graphicEl>
                                              <a:dgm id="{D9AF47A5-2B64-47DF-BCB8-4A9E4C95E363}"/>
                                            </p:graphicEl>
                                          </p:spTgt>
                                        </p:tgtEl>
                                        <p:attrNameLst>
                                          <p:attrName>style.visibility</p:attrName>
                                        </p:attrNameLst>
                                      </p:cBhvr>
                                      <p:to>
                                        <p:strVal val="visible"/>
                                      </p:to>
                                    </p:set>
                                    <p:anim calcmode="lin" valueType="num">
                                      <p:cBhvr>
                                        <p:cTn id="14" dur="1000" fill="hold"/>
                                        <p:tgtEl>
                                          <p:spTgt spid="7">
                                            <p:graphicEl>
                                              <a:dgm id="{D9AF47A5-2B64-47DF-BCB8-4A9E4C95E363}"/>
                                            </p:graphicEl>
                                          </p:spTgt>
                                        </p:tgtEl>
                                        <p:attrNameLst>
                                          <p:attrName>ppt_w</p:attrName>
                                        </p:attrNameLst>
                                      </p:cBhvr>
                                      <p:tavLst>
                                        <p:tav tm="0">
                                          <p:val>
                                            <p:strVal val="#ppt_w+.3"/>
                                          </p:val>
                                        </p:tav>
                                        <p:tav tm="100000">
                                          <p:val>
                                            <p:strVal val="#ppt_w"/>
                                          </p:val>
                                        </p:tav>
                                      </p:tavLst>
                                    </p:anim>
                                    <p:anim calcmode="lin" valueType="num">
                                      <p:cBhvr>
                                        <p:cTn id="15" dur="1000" fill="hold"/>
                                        <p:tgtEl>
                                          <p:spTgt spid="7">
                                            <p:graphicEl>
                                              <a:dgm id="{D9AF47A5-2B64-47DF-BCB8-4A9E4C95E363}"/>
                                            </p:graphicEl>
                                          </p:spTgt>
                                        </p:tgtEl>
                                        <p:attrNameLst>
                                          <p:attrName>ppt_h</p:attrName>
                                        </p:attrNameLst>
                                      </p:cBhvr>
                                      <p:tavLst>
                                        <p:tav tm="0">
                                          <p:val>
                                            <p:strVal val="#ppt_h"/>
                                          </p:val>
                                        </p:tav>
                                        <p:tav tm="100000">
                                          <p:val>
                                            <p:strVal val="#ppt_h"/>
                                          </p:val>
                                        </p:tav>
                                      </p:tavLst>
                                    </p:anim>
                                    <p:animEffect transition="in" filter="fade">
                                      <p:cBhvr>
                                        <p:cTn id="16" dur="1000"/>
                                        <p:tgtEl>
                                          <p:spTgt spid="7">
                                            <p:graphicEl>
                                              <a:dgm id="{D9AF47A5-2B64-47DF-BCB8-4A9E4C95E363}"/>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7">
                                            <p:graphicEl>
                                              <a:dgm id="{0DC975BA-A7AB-4839-8353-9EA97D1CA5D8}"/>
                                            </p:graphicEl>
                                          </p:spTgt>
                                        </p:tgtEl>
                                        <p:attrNameLst>
                                          <p:attrName>style.visibility</p:attrName>
                                        </p:attrNameLst>
                                      </p:cBhvr>
                                      <p:to>
                                        <p:strVal val="visible"/>
                                      </p:to>
                                    </p:set>
                                    <p:anim calcmode="lin" valueType="num">
                                      <p:cBhvr>
                                        <p:cTn id="21" dur="1000" fill="hold"/>
                                        <p:tgtEl>
                                          <p:spTgt spid="7">
                                            <p:graphicEl>
                                              <a:dgm id="{0DC975BA-A7AB-4839-8353-9EA97D1CA5D8}"/>
                                            </p:graphicEl>
                                          </p:spTgt>
                                        </p:tgtEl>
                                        <p:attrNameLst>
                                          <p:attrName>ppt_w</p:attrName>
                                        </p:attrNameLst>
                                      </p:cBhvr>
                                      <p:tavLst>
                                        <p:tav tm="0">
                                          <p:val>
                                            <p:strVal val="#ppt_w+.3"/>
                                          </p:val>
                                        </p:tav>
                                        <p:tav tm="100000">
                                          <p:val>
                                            <p:strVal val="#ppt_w"/>
                                          </p:val>
                                        </p:tav>
                                      </p:tavLst>
                                    </p:anim>
                                    <p:anim calcmode="lin" valueType="num">
                                      <p:cBhvr>
                                        <p:cTn id="22" dur="1000" fill="hold"/>
                                        <p:tgtEl>
                                          <p:spTgt spid="7">
                                            <p:graphicEl>
                                              <a:dgm id="{0DC975BA-A7AB-4839-8353-9EA97D1CA5D8}"/>
                                            </p:graphicEl>
                                          </p:spTgt>
                                        </p:tgtEl>
                                        <p:attrNameLst>
                                          <p:attrName>ppt_h</p:attrName>
                                        </p:attrNameLst>
                                      </p:cBhvr>
                                      <p:tavLst>
                                        <p:tav tm="0">
                                          <p:val>
                                            <p:strVal val="#ppt_h"/>
                                          </p:val>
                                        </p:tav>
                                        <p:tav tm="100000">
                                          <p:val>
                                            <p:strVal val="#ppt_h"/>
                                          </p:val>
                                        </p:tav>
                                      </p:tavLst>
                                    </p:anim>
                                    <p:animEffect transition="in" filter="fade">
                                      <p:cBhvr>
                                        <p:cTn id="23" dur="1000"/>
                                        <p:tgtEl>
                                          <p:spTgt spid="7">
                                            <p:graphicEl>
                                              <a:dgm id="{0DC975BA-A7AB-4839-8353-9EA97D1CA5D8}"/>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7">
                                            <p:graphicEl>
                                              <a:dgm id="{A9902C64-3EA9-45E9-909F-748219BDF445}"/>
                                            </p:graphicEl>
                                          </p:spTgt>
                                        </p:tgtEl>
                                        <p:attrNameLst>
                                          <p:attrName>style.visibility</p:attrName>
                                        </p:attrNameLst>
                                      </p:cBhvr>
                                      <p:to>
                                        <p:strVal val="visible"/>
                                      </p:to>
                                    </p:set>
                                    <p:anim calcmode="lin" valueType="num">
                                      <p:cBhvr>
                                        <p:cTn id="28" dur="1000" fill="hold"/>
                                        <p:tgtEl>
                                          <p:spTgt spid="7">
                                            <p:graphicEl>
                                              <a:dgm id="{A9902C64-3EA9-45E9-909F-748219BDF445}"/>
                                            </p:graphicEl>
                                          </p:spTgt>
                                        </p:tgtEl>
                                        <p:attrNameLst>
                                          <p:attrName>ppt_w</p:attrName>
                                        </p:attrNameLst>
                                      </p:cBhvr>
                                      <p:tavLst>
                                        <p:tav tm="0">
                                          <p:val>
                                            <p:strVal val="#ppt_w+.3"/>
                                          </p:val>
                                        </p:tav>
                                        <p:tav tm="100000">
                                          <p:val>
                                            <p:strVal val="#ppt_w"/>
                                          </p:val>
                                        </p:tav>
                                      </p:tavLst>
                                    </p:anim>
                                    <p:anim calcmode="lin" valueType="num">
                                      <p:cBhvr>
                                        <p:cTn id="29" dur="1000" fill="hold"/>
                                        <p:tgtEl>
                                          <p:spTgt spid="7">
                                            <p:graphicEl>
                                              <a:dgm id="{A9902C64-3EA9-45E9-909F-748219BDF445}"/>
                                            </p:graphicEl>
                                          </p:spTgt>
                                        </p:tgtEl>
                                        <p:attrNameLst>
                                          <p:attrName>ppt_h</p:attrName>
                                        </p:attrNameLst>
                                      </p:cBhvr>
                                      <p:tavLst>
                                        <p:tav tm="0">
                                          <p:val>
                                            <p:strVal val="#ppt_h"/>
                                          </p:val>
                                        </p:tav>
                                        <p:tav tm="100000">
                                          <p:val>
                                            <p:strVal val="#ppt_h"/>
                                          </p:val>
                                        </p:tav>
                                      </p:tavLst>
                                    </p:anim>
                                    <p:animEffect transition="in" filter="fade">
                                      <p:cBhvr>
                                        <p:cTn id="30" dur="1000"/>
                                        <p:tgtEl>
                                          <p:spTgt spid="7">
                                            <p:graphicEl>
                                              <a:dgm id="{A9902C64-3EA9-45E9-909F-748219BDF44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طرح موضوع از منظر مالی استاندارد</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adpour\Desktop\debt-equity capital structure.jpg"/>
          <p:cNvPicPr>
            <a:picLocks noChangeAspect="1" noChangeArrowheads="1"/>
          </p:cNvPicPr>
          <p:nvPr/>
        </p:nvPicPr>
        <p:blipFill>
          <a:blip r:embed="rId2" cstate="print"/>
          <a:srcRect/>
          <a:stretch>
            <a:fillRect/>
          </a:stretch>
        </p:blipFill>
        <p:spPr bwMode="auto">
          <a:xfrm>
            <a:off x="3505200" y="2438400"/>
            <a:ext cx="5105400" cy="382767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a:xfrm>
            <a:off x="0" y="457200"/>
            <a:ext cx="7315200" cy="533400"/>
          </a:xfrm>
        </p:spPr>
        <p:txBody>
          <a:bodyPr/>
          <a:lstStyle/>
          <a:p>
            <a:r>
              <a:rPr lang="fa-IR" dirty="0"/>
              <a:t>چه ترکیبی از بدهی و سرمایه استفاده شود؟</a:t>
            </a:r>
            <a:endParaRPr lang="en-US" dirty="0"/>
          </a:p>
        </p:txBody>
      </p:sp>
      <p:sp>
        <p:nvSpPr>
          <p:cNvPr id="14" name="Freeform 13"/>
          <p:cNvSpPr/>
          <p:nvPr/>
        </p:nvSpPr>
        <p:spPr>
          <a:xfrm>
            <a:off x="459209" y="1380280"/>
            <a:ext cx="3576339" cy="3576339"/>
          </a:xfrm>
          <a:custGeom>
            <a:avLst/>
            <a:gdLst>
              <a:gd name="connsiteX0" fmla="*/ 0 w 3576339"/>
              <a:gd name="connsiteY0" fmla="*/ 1788170 h 3576339"/>
              <a:gd name="connsiteX1" fmla="*/ 523745 w 3576339"/>
              <a:gd name="connsiteY1" fmla="*/ 523743 h 3576339"/>
              <a:gd name="connsiteX2" fmla="*/ 1788173 w 3576339"/>
              <a:gd name="connsiteY2" fmla="*/ 2 h 3576339"/>
              <a:gd name="connsiteX3" fmla="*/ 3052600 w 3576339"/>
              <a:gd name="connsiteY3" fmla="*/ 523747 h 3576339"/>
              <a:gd name="connsiteX4" fmla="*/ 3576341 w 3576339"/>
              <a:gd name="connsiteY4" fmla="*/ 1788175 h 3576339"/>
              <a:gd name="connsiteX5" fmla="*/ 3052598 w 3576339"/>
              <a:gd name="connsiteY5" fmla="*/ 3052603 h 3576339"/>
              <a:gd name="connsiteX6" fmla="*/ 1788170 w 3576339"/>
              <a:gd name="connsiteY6" fmla="*/ 3576345 h 3576339"/>
              <a:gd name="connsiteX7" fmla="*/ 523743 w 3576339"/>
              <a:gd name="connsiteY7" fmla="*/ 3052601 h 3576339"/>
              <a:gd name="connsiteX8" fmla="*/ 1 w 3576339"/>
              <a:gd name="connsiteY8" fmla="*/ 1788173 h 3576339"/>
              <a:gd name="connsiteX9" fmla="*/ 0 w 3576339"/>
              <a:gd name="connsiteY9" fmla="*/ 1788170 h 3576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76339" h="3576339">
                <a:moveTo>
                  <a:pt x="0" y="1788170"/>
                </a:moveTo>
                <a:cubicBezTo>
                  <a:pt x="1" y="1313918"/>
                  <a:pt x="188397" y="859090"/>
                  <a:pt x="523745" y="523743"/>
                </a:cubicBezTo>
                <a:cubicBezTo>
                  <a:pt x="859093" y="188396"/>
                  <a:pt x="1313921" y="1"/>
                  <a:pt x="1788173" y="2"/>
                </a:cubicBezTo>
                <a:cubicBezTo>
                  <a:pt x="2262425" y="3"/>
                  <a:pt x="2717253" y="188399"/>
                  <a:pt x="3052600" y="523747"/>
                </a:cubicBezTo>
                <a:cubicBezTo>
                  <a:pt x="3387947" y="859095"/>
                  <a:pt x="3576342" y="1313923"/>
                  <a:pt x="3576341" y="1788175"/>
                </a:cubicBezTo>
                <a:cubicBezTo>
                  <a:pt x="3576341" y="2262427"/>
                  <a:pt x="3387945" y="2717256"/>
                  <a:pt x="3052598" y="3052603"/>
                </a:cubicBezTo>
                <a:cubicBezTo>
                  <a:pt x="2717251" y="3387950"/>
                  <a:pt x="2262423" y="3576346"/>
                  <a:pt x="1788170" y="3576345"/>
                </a:cubicBezTo>
                <a:cubicBezTo>
                  <a:pt x="1313918" y="3576345"/>
                  <a:pt x="859090" y="3387948"/>
                  <a:pt x="523743" y="3052601"/>
                </a:cubicBezTo>
                <a:cubicBezTo>
                  <a:pt x="188396" y="2717254"/>
                  <a:pt x="1" y="2262425"/>
                  <a:pt x="1" y="1788173"/>
                </a:cubicBezTo>
                <a:cubicBezTo>
                  <a:pt x="1" y="1788172"/>
                  <a:pt x="0" y="1788171"/>
                  <a:pt x="0" y="1788170"/>
                </a:cubicBezTo>
                <a:close/>
              </a:path>
            </a:pathLst>
          </a:custGeom>
          <a:scene3d>
            <a:camera prst="orthographicFront"/>
            <a:lightRig rig="threePt" dir="t">
              <a:rot lat="0" lon="0" rev="7500000"/>
            </a:lightRig>
          </a:scene3d>
          <a:sp3d prstMaterial="plastic">
            <a:bevelT w="127000" h="25400" prst="relaxedInset"/>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523743" tIns="523742" rIns="523743" bIns="523742" numCol="1" spcCol="1270" anchor="ctr" anchorCtr="0">
            <a:noAutofit/>
          </a:bodyPr>
          <a:lstStyle/>
          <a:p>
            <a:pPr lvl="0" algn="ctr" defTabSz="1866900" rtl="1">
              <a:lnSpc>
                <a:spcPct val="90000"/>
              </a:lnSpc>
              <a:spcBef>
                <a:spcPct val="0"/>
              </a:spcBef>
              <a:spcAft>
                <a:spcPct val="35000"/>
              </a:spcAft>
            </a:pPr>
            <a:r>
              <a:rPr lang="fa-IR" sz="4200" kern="1200" dirty="0">
                <a:cs typeface="B Titr" pitchFamily="2" charset="-78"/>
              </a:rPr>
              <a:t>نظریۀ ساختار</a:t>
            </a:r>
          </a:p>
          <a:p>
            <a:pPr lvl="0" algn="ctr" defTabSz="1866900" rtl="1">
              <a:lnSpc>
                <a:spcPct val="90000"/>
              </a:lnSpc>
              <a:spcBef>
                <a:spcPct val="0"/>
              </a:spcBef>
              <a:spcAft>
                <a:spcPct val="35000"/>
              </a:spcAft>
            </a:pPr>
            <a:r>
              <a:rPr lang="fa-IR" sz="4200" kern="1200" dirty="0">
                <a:cs typeface="B Titr" pitchFamily="2" charset="-78"/>
              </a:rPr>
              <a:t> سرمایه</a:t>
            </a:r>
            <a:endParaRPr lang="en-US" sz="4200" kern="1200" dirty="0">
              <a:cs typeface="B Tit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اهمیت مسأله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پیچیدگی مسأله</a:t>
            </a:r>
            <a:endParaRPr lang="en-US" dirty="0"/>
          </a:p>
        </p:txBody>
      </p:sp>
      <p:graphicFrame>
        <p:nvGraphicFramePr>
          <p:cNvPr id="12" name="Content Placeholder 11"/>
          <p:cNvGraphicFramePr>
            <a:graphicFrameLocks noGrp="1"/>
          </p:cNvGraphicFramePr>
          <p:nvPr>
            <p:ph idx="1"/>
          </p:nvPr>
        </p:nvGraphicFramePr>
        <p:xfrm>
          <a:off x="457200" y="1371600"/>
          <a:ext cx="81534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نظریه‌های ساختار سرمایه</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نظریه‌های ساختار سرمایه</a:t>
            </a:r>
            <a:endParaRPr lang="en-US" dirty="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نظریۀ مودیلیانی و میلر</a:t>
            </a:r>
            <a:endParaRPr lang="en-US" dirty="0"/>
          </a:p>
        </p:txBody>
      </p:sp>
      <p:graphicFrame>
        <p:nvGraphicFramePr>
          <p:cNvPr id="5" name="Content Placeholder 4"/>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ounded Rectangle 7"/>
          <p:cNvSpPr/>
          <p:nvPr/>
        </p:nvSpPr>
        <p:spPr>
          <a:xfrm>
            <a:off x="6324600" y="1524000"/>
            <a:ext cx="1828800" cy="2286000"/>
          </a:xfrm>
          <a:prstGeom prst="roundRect">
            <a:avLst>
              <a:gd name="adj" fmla="val 10000"/>
            </a:avLst>
          </a:prstGeom>
          <a:blipFill rotWithShape="0">
            <a:blip r:embed="rId7" cstate="prin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140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40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14023" name="Rectangle 7"/>
          <p:cNvSpPr>
            <a:spLocks noChangeArrowheads="1"/>
          </p:cNvSpPr>
          <p:nvPr/>
        </p:nvSpPr>
        <p:spPr bwMode="auto">
          <a:xfrm>
            <a:off x="0" y="200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childTnLst>
                                </p:cTn>
                              </p:par>
                              <p:par>
                                <p:cTn id="14" presetID="23" presetClass="entr" presetSubtype="16"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971800"/>
            <a:ext cx="7772400" cy="1981200"/>
          </a:xfrm>
        </p:spPr>
        <p:txBody>
          <a:bodyPr>
            <a:noAutofit/>
          </a:bodyPr>
          <a:lstStyle/>
          <a:p>
            <a:pPr algn="ctr"/>
            <a:br>
              <a:rPr lang="fa-IR"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br>
              <a:rPr lang="fa-IR"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r>
              <a:rPr lang="fa-IR"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ساختار سرمایه</a:t>
            </a:r>
            <a:br>
              <a:rPr lang="fa-IR"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br>
              <a:rPr lang="en-US"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br>
              <a:rPr lang="en-US"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fa-IR" sz="7200" b="0"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Subtitle 2"/>
          <p:cNvSpPr>
            <a:spLocks noGrp="1"/>
          </p:cNvSpPr>
          <p:nvPr>
            <p:ph type="subTitle" idx="1"/>
          </p:nvPr>
        </p:nvSpPr>
        <p:spPr>
          <a:xfrm>
            <a:off x="1371600" y="4724400"/>
            <a:ext cx="7391400" cy="685800"/>
          </a:xfrm>
        </p:spPr>
        <p:txBody>
          <a:bodyPr>
            <a:normAutofit/>
          </a:bodyPr>
          <a:lstStyle/>
          <a:p>
            <a:pPr algn="ctr">
              <a:lnSpc>
                <a:spcPct val="30000"/>
              </a:lnSpc>
            </a:pPr>
            <a:endPar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Bardiya" pitchFamily="2" charset="-78"/>
            </a:endParaRPr>
          </a:p>
          <a:p>
            <a:pPr algn="ctr">
              <a:lnSpc>
                <a:spcPct val="30000"/>
              </a:lnSpc>
            </a:pPr>
            <a:r>
              <a:rPr lang="fa-IR" sz="20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حسین عبده تبریزی</a:t>
            </a:r>
          </a:p>
          <a:p>
            <a:pPr algn="ctr">
              <a:lnSpc>
                <a:spcPct val="30000"/>
              </a:lnSpc>
            </a:pPr>
            <a:endParaRPr lang="en-US" sz="20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a:p>
            <a:pPr algn="ctr">
              <a:lnSpc>
                <a:spcPct val="30000"/>
              </a:lnSpc>
            </a:pPr>
            <a:r>
              <a:rPr lang="fa-IR" sz="2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rPr>
              <a:t>میثم رادپور</a:t>
            </a:r>
            <a:endParaRPr lang="fa-IR" sz="2000" b="1" kern="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rebuchet MS"/>
              <a:ea typeface="+mj-ea"/>
              <a:cs typeface="B Bardiya" pitchFamily="2" charset="-78"/>
            </a:endParaRPr>
          </a:p>
        </p:txBody>
      </p:sp>
      <p:sp>
        <p:nvSpPr>
          <p:cNvPr id="4" name="TextBox 3"/>
          <p:cNvSpPr txBox="1"/>
          <p:nvPr/>
        </p:nvSpPr>
        <p:spPr>
          <a:xfrm>
            <a:off x="1676400" y="5562600"/>
            <a:ext cx="7261600" cy="923330"/>
          </a:xfrm>
          <a:prstGeom prst="rect">
            <a:avLst/>
          </a:prstGeom>
          <a:noFill/>
        </p:spPr>
        <p:txBody>
          <a:bodyPr wrap="square" rtlCol="1">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r" rtl="1"/>
            <a:r>
              <a:rPr lang="fa-IR"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Zar" pitchFamily="2" charset="-78"/>
              </a:rPr>
              <a:t>8 مردادماه 1390– تهران</a:t>
            </a:r>
          </a:p>
          <a:p>
            <a:pPr algn="r" rtl="1"/>
            <a:r>
              <a:rPr lang="fa-IR"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Zar" pitchFamily="2" charset="-78"/>
              </a:rPr>
              <a:t>اول بار ارائه در کلاس مباحث منتخب در مدیریت، دانشکدۀ اقتصاد و مدیریت دانشگاه صنعتی شریف </a:t>
            </a:r>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Zar" pitchFamily="2" charset="-78"/>
            </a:endParaRPr>
          </a:p>
          <a:p>
            <a:pPr algn="r" rtl="1"/>
            <a:endParaRPr lang="en-US"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3" fill="hold">
                            <p:stCondLst>
                              <p:cond delay="1000"/>
                            </p:stCondLst>
                            <p:childTnLst>
                              <p:par>
                                <p:cTn id="24" presetID="55" presetClass="entr" presetSubtype="0" fill="hold" grpId="0" nodeType="afterEffect">
                                  <p:stCondLst>
                                    <p:cond delay="0"/>
                                  </p:stCondLst>
                                  <p:childTnLst>
                                    <p:set>
                                      <p:cBhvr>
                                        <p:cTn id="25" dur="1" fill="hold">
                                          <p:stCondLst>
                                            <p:cond delay="0"/>
                                          </p:stCondLst>
                                        </p:cTn>
                                        <p:tgtEl>
                                          <p:spTgt spid="4"/>
                                        </p:tgtEl>
                                        <p:attrNameLst>
                                          <p:attrName>style.visibility</p:attrName>
                                        </p:attrNameLst>
                                      </p:cBhvr>
                                      <p:to>
                                        <p:strVal val="visible"/>
                                      </p:to>
                                    </p:set>
                                    <p:anim calcmode="lin" valueType="num">
                                      <p:cBhvr>
                                        <p:cTn id="26" dur="1000" fill="hold"/>
                                        <p:tgtEl>
                                          <p:spTgt spid="4"/>
                                        </p:tgtEl>
                                        <p:attrNameLst>
                                          <p:attrName>ppt_w</p:attrName>
                                        </p:attrNameLst>
                                      </p:cBhvr>
                                      <p:tavLst>
                                        <p:tav tm="0">
                                          <p:val>
                                            <p:strVal val="#ppt_w*0.70"/>
                                          </p:val>
                                        </p:tav>
                                        <p:tav tm="100000">
                                          <p:val>
                                            <p:strVal val="#ppt_w"/>
                                          </p:val>
                                        </p:tav>
                                      </p:tavLst>
                                    </p:anim>
                                    <p:anim calcmode="lin" valueType="num">
                                      <p:cBhvr>
                                        <p:cTn id="27" dur="1000" fill="hold"/>
                                        <p:tgtEl>
                                          <p:spTgt spid="4"/>
                                        </p:tgtEl>
                                        <p:attrNameLst>
                                          <p:attrName>ppt_h</p:attrName>
                                        </p:attrNameLst>
                                      </p:cBhvr>
                                      <p:tavLst>
                                        <p:tav tm="0">
                                          <p:val>
                                            <p:strVal val="#ppt_h"/>
                                          </p:val>
                                        </p:tav>
                                        <p:tav tm="100000">
                                          <p:val>
                                            <p:strVal val="#ppt_h"/>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نظریۀ اول</a:t>
            </a:r>
            <a:r>
              <a:rPr lang="fa-IR" dirty="0">
                <a:cs typeface="B Zar" pitchFamily="2" charset="-78"/>
              </a:rPr>
              <a:t> </a:t>
            </a:r>
            <a:r>
              <a:rPr lang="fa-IR" dirty="0"/>
              <a:t>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تعریف متغیرها</a:t>
            </a:r>
            <a:endParaRPr lang="en-US" dirty="0"/>
          </a:p>
        </p:txBody>
      </p:sp>
      <p:sp>
        <p:nvSpPr>
          <p:cNvPr id="52" name="Rectangle 51"/>
          <p:cNvSpPr/>
          <p:nvPr/>
        </p:nvSpPr>
        <p:spPr>
          <a:xfrm>
            <a:off x="457200" y="142947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53" name="Freeform 52"/>
          <p:cNvSpPr/>
          <p:nvPr/>
        </p:nvSpPr>
        <p:spPr>
          <a:xfrm>
            <a:off x="868680" y="126711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V</a:t>
            </a:r>
            <a:r>
              <a:rPr lang="fa-IR" sz="1600" kern="1200" dirty="0">
                <a:cs typeface="B Zar" pitchFamily="2" charset="-78"/>
              </a:rPr>
              <a:t>: ارزش شرکت</a:t>
            </a:r>
            <a:endParaRPr lang="en-US" sz="1600" kern="1200" dirty="0">
              <a:cs typeface="B Zar" pitchFamily="2" charset="-78"/>
            </a:endParaRPr>
          </a:p>
        </p:txBody>
      </p:sp>
      <p:sp>
        <p:nvSpPr>
          <p:cNvPr id="54" name="Rectangle 53"/>
          <p:cNvSpPr/>
          <p:nvPr/>
        </p:nvSpPr>
        <p:spPr>
          <a:xfrm>
            <a:off x="457200" y="192843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55" name="Freeform 54"/>
          <p:cNvSpPr/>
          <p:nvPr/>
        </p:nvSpPr>
        <p:spPr>
          <a:xfrm>
            <a:off x="868680" y="176607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V</a:t>
            </a:r>
            <a:r>
              <a:rPr lang="en-US" sz="1600" kern="1200" baseline="-25000" dirty="0">
                <a:cs typeface="B Zar" pitchFamily="2" charset="-78"/>
              </a:rPr>
              <a:t>U</a:t>
            </a:r>
            <a:r>
              <a:rPr lang="fa-IR" sz="1600" kern="1200" dirty="0">
                <a:cs typeface="B Zar" pitchFamily="2" charset="-78"/>
              </a:rPr>
              <a:t>: ارزش شرکت غیراهرمی</a:t>
            </a:r>
            <a:endParaRPr lang="en-US" sz="1600" kern="1200" dirty="0">
              <a:cs typeface="B Zar" pitchFamily="2" charset="-78"/>
            </a:endParaRPr>
          </a:p>
        </p:txBody>
      </p:sp>
      <p:sp>
        <p:nvSpPr>
          <p:cNvPr id="56" name="Rectangle 55"/>
          <p:cNvSpPr/>
          <p:nvPr/>
        </p:nvSpPr>
        <p:spPr>
          <a:xfrm>
            <a:off x="457200" y="242739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57" name="Freeform 56"/>
          <p:cNvSpPr/>
          <p:nvPr/>
        </p:nvSpPr>
        <p:spPr>
          <a:xfrm>
            <a:off x="868680" y="226503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V</a:t>
            </a:r>
            <a:r>
              <a:rPr lang="en-US" sz="1600" kern="1200" baseline="-25000" dirty="0">
                <a:cs typeface="B Zar" pitchFamily="2" charset="-78"/>
              </a:rPr>
              <a:t>L</a:t>
            </a:r>
            <a:r>
              <a:rPr lang="fa-IR" sz="1600" kern="1200" dirty="0">
                <a:cs typeface="B Zar" pitchFamily="2" charset="-78"/>
              </a:rPr>
              <a:t>: ارزش شرکت اهرمی</a:t>
            </a:r>
            <a:endParaRPr lang="en-US" sz="1600" kern="1200" dirty="0">
              <a:cs typeface="B Zar" pitchFamily="2" charset="-78"/>
            </a:endParaRPr>
          </a:p>
        </p:txBody>
      </p:sp>
      <p:sp>
        <p:nvSpPr>
          <p:cNvPr id="58" name="Rectangle 57"/>
          <p:cNvSpPr/>
          <p:nvPr/>
        </p:nvSpPr>
        <p:spPr>
          <a:xfrm>
            <a:off x="457200" y="292635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59" name="Freeform 58"/>
          <p:cNvSpPr/>
          <p:nvPr/>
        </p:nvSpPr>
        <p:spPr>
          <a:xfrm>
            <a:off x="868680" y="276399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NOPAT</a:t>
            </a:r>
            <a:r>
              <a:rPr lang="fa-IR" sz="1600" kern="1200" dirty="0">
                <a:cs typeface="B Zar" pitchFamily="2" charset="-78"/>
              </a:rPr>
              <a:t>: سود خالص عملیاتی پس از کسر مالیات</a:t>
            </a:r>
            <a:endParaRPr lang="en-US" sz="1600" kern="1200" dirty="0">
              <a:cs typeface="B Zar" pitchFamily="2" charset="-78"/>
            </a:endParaRPr>
          </a:p>
        </p:txBody>
      </p:sp>
      <p:sp>
        <p:nvSpPr>
          <p:cNvPr id="60" name="Rectangle 59"/>
          <p:cNvSpPr/>
          <p:nvPr/>
        </p:nvSpPr>
        <p:spPr>
          <a:xfrm>
            <a:off x="457200" y="342531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1" name="Freeform 60"/>
          <p:cNvSpPr/>
          <p:nvPr/>
        </p:nvSpPr>
        <p:spPr>
          <a:xfrm>
            <a:off x="868680" y="326295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WACC</a:t>
            </a:r>
            <a:r>
              <a:rPr lang="fa-IR" sz="1600" kern="1200" dirty="0">
                <a:cs typeface="B Zar" pitchFamily="2" charset="-78"/>
              </a:rPr>
              <a:t>: میانگین موزون هزینۀ سرمایه</a:t>
            </a:r>
            <a:endParaRPr lang="en-US" sz="1600" kern="1200" dirty="0">
              <a:cs typeface="B Zar" pitchFamily="2" charset="-78"/>
            </a:endParaRPr>
          </a:p>
        </p:txBody>
      </p:sp>
      <p:sp>
        <p:nvSpPr>
          <p:cNvPr id="62" name="Rectangle 61"/>
          <p:cNvSpPr/>
          <p:nvPr/>
        </p:nvSpPr>
        <p:spPr>
          <a:xfrm>
            <a:off x="457200" y="392427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3" name="Freeform 62"/>
          <p:cNvSpPr/>
          <p:nvPr/>
        </p:nvSpPr>
        <p:spPr>
          <a:xfrm>
            <a:off x="868680" y="376191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K</a:t>
            </a:r>
            <a:r>
              <a:rPr lang="en-US" sz="1600" kern="1200" baseline="-25000" dirty="0">
                <a:cs typeface="B Zar" pitchFamily="2" charset="-78"/>
              </a:rPr>
              <a:t>SU</a:t>
            </a:r>
            <a:r>
              <a:rPr lang="fa-IR" sz="1600" kern="1200" dirty="0">
                <a:cs typeface="B Zar" pitchFamily="2" charset="-78"/>
              </a:rPr>
              <a:t>: نرخ بازده موردنظر سهام شرکت غیراهرمی</a:t>
            </a:r>
            <a:endParaRPr lang="en-US" sz="1600" kern="1200" dirty="0">
              <a:cs typeface="B Zar" pitchFamily="2" charset="-78"/>
            </a:endParaRPr>
          </a:p>
        </p:txBody>
      </p:sp>
      <p:sp>
        <p:nvSpPr>
          <p:cNvPr id="64" name="Rectangle 63"/>
          <p:cNvSpPr/>
          <p:nvPr/>
        </p:nvSpPr>
        <p:spPr>
          <a:xfrm>
            <a:off x="457200" y="442323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5" name="Freeform 64"/>
          <p:cNvSpPr/>
          <p:nvPr/>
        </p:nvSpPr>
        <p:spPr>
          <a:xfrm>
            <a:off x="868680" y="426087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K</a:t>
            </a:r>
            <a:r>
              <a:rPr lang="en-US" sz="1600" kern="1200" baseline="-25000" dirty="0">
                <a:cs typeface="B Zar" pitchFamily="2" charset="-78"/>
              </a:rPr>
              <a:t>SL</a:t>
            </a:r>
            <a:r>
              <a:rPr lang="fa-IR" sz="1600" kern="1200" dirty="0">
                <a:cs typeface="B Zar" pitchFamily="2" charset="-78"/>
              </a:rPr>
              <a:t>: نرخ بازده موردنظر سهام </a:t>
            </a:r>
            <a:r>
              <a:rPr lang="fa-IR" sz="1600" kern="1200">
                <a:cs typeface="B Zar" pitchFamily="2" charset="-78"/>
              </a:rPr>
              <a:t>شرکت اهرمی</a:t>
            </a:r>
            <a:endParaRPr lang="en-US" sz="1600" kern="1200" dirty="0">
              <a:cs typeface="B Zar" pitchFamily="2" charset="-78"/>
            </a:endParaRPr>
          </a:p>
        </p:txBody>
      </p:sp>
      <p:sp>
        <p:nvSpPr>
          <p:cNvPr id="66" name="Rectangle 65"/>
          <p:cNvSpPr/>
          <p:nvPr/>
        </p:nvSpPr>
        <p:spPr>
          <a:xfrm>
            <a:off x="457200" y="492219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7" name="Freeform 66"/>
          <p:cNvSpPr/>
          <p:nvPr/>
        </p:nvSpPr>
        <p:spPr>
          <a:xfrm>
            <a:off x="868680" y="475983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err="1">
                <a:cs typeface="B Zar" pitchFamily="2" charset="-78"/>
              </a:rPr>
              <a:t>K</a:t>
            </a:r>
            <a:r>
              <a:rPr lang="en-US" sz="1600" kern="1200" baseline="-25000" dirty="0" err="1">
                <a:cs typeface="B Zar" pitchFamily="2" charset="-78"/>
              </a:rPr>
              <a:t>d</a:t>
            </a:r>
            <a:r>
              <a:rPr lang="fa-IR" sz="1600" kern="1200" dirty="0">
                <a:cs typeface="B Zar" pitchFamily="2" charset="-78"/>
              </a:rPr>
              <a:t>: نرخ بازده موردنظر بدهی</a:t>
            </a:r>
            <a:endParaRPr lang="en-US" sz="1600" kern="1200" dirty="0">
              <a:cs typeface="B Zar" pitchFamily="2" charset="-78"/>
            </a:endParaRPr>
          </a:p>
        </p:txBody>
      </p:sp>
      <p:sp>
        <p:nvSpPr>
          <p:cNvPr id="68" name="Rectangle 67"/>
          <p:cNvSpPr/>
          <p:nvPr/>
        </p:nvSpPr>
        <p:spPr>
          <a:xfrm>
            <a:off x="457200" y="542115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69" name="Freeform 68"/>
          <p:cNvSpPr/>
          <p:nvPr/>
        </p:nvSpPr>
        <p:spPr>
          <a:xfrm>
            <a:off x="868680" y="525879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D</a:t>
            </a:r>
            <a:r>
              <a:rPr lang="fa-IR" sz="1600" kern="1200" dirty="0">
                <a:cs typeface="B Zar" pitchFamily="2" charset="-78"/>
              </a:rPr>
              <a:t>: ارزش بازار بدهی شرکت</a:t>
            </a:r>
            <a:endParaRPr lang="en-US" sz="1600" kern="1200" dirty="0">
              <a:cs typeface="B Zar" pitchFamily="2" charset="-78"/>
            </a:endParaRPr>
          </a:p>
        </p:txBody>
      </p:sp>
      <p:sp>
        <p:nvSpPr>
          <p:cNvPr id="70" name="Rectangle 69"/>
          <p:cNvSpPr/>
          <p:nvPr/>
        </p:nvSpPr>
        <p:spPr>
          <a:xfrm>
            <a:off x="457200" y="5920112"/>
            <a:ext cx="8229600" cy="277200"/>
          </a:xfrm>
          <a:prstGeom prst="rect">
            <a:avLst/>
          </a:prstGeom>
          <a:scene3d>
            <a:camera prst="perspectiveRelaxedModerately" zoom="92000"/>
            <a:lightRig rig="balanced" dir="t">
              <a:rot lat="0" lon="0" rev="12700000"/>
            </a:lightRig>
          </a:scene3d>
          <a:sp3d z="-152400" prstMaterial="plastic">
            <a:bevelT w="25400" h="25400"/>
            <a:bevelB w="25400" h="25400"/>
          </a:sp3d>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71" name="Freeform 70"/>
          <p:cNvSpPr/>
          <p:nvPr/>
        </p:nvSpPr>
        <p:spPr>
          <a:xfrm>
            <a:off x="868680" y="5757752"/>
            <a:ext cx="5760720" cy="324720"/>
          </a:xfrm>
          <a:custGeom>
            <a:avLst/>
            <a:gdLst>
              <a:gd name="connsiteX0" fmla="*/ 0 w 5760720"/>
              <a:gd name="connsiteY0" fmla="*/ 54121 h 324720"/>
              <a:gd name="connsiteX1" fmla="*/ 15852 w 5760720"/>
              <a:gd name="connsiteY1" fmla="*/ 15852 h 324720"/>
              <a:gd name="connsiteX2" fmla="*/ 54121 w 5760720"/>
              <a:gd name="connsiteY2" fmla="*/ 0 h 324720"/>
              <a:gd name="connsiteX3" fmla="*/ 5706599 w 5760720"/>
              <a:gd name="connsiteY3" fmla="*/ 0 h 324720"/>
              <a:gd name="connsiteX4" fmla="*/ 5744868 w 5760720"/>
              <a:gd name="connsiteY4" fmla="*/ 15852 h 324720"/>
              <a:gd name="connsiteX5" fmla="*/ 5760720 w 5760720"/>
              <a:gd name="connsiteY5" fmla="*/ 54121 h 324720"/>
              <a:gd name="connsiteX6" fmla="*/ 5760720 w 5760720"/>
              <a:gd name="connsiteY6" fmla="*/ 270599 h 324720"/>
              <a:gd name="connsiteX7" fmla="*/ 5744868 w 5760720"/>
              <a:gd name="connsiteY7" fmla="*/ 308868 h 324720"/>
              <a:gd name="connsiteX8" fmla="*/ 5706599 w 5760720"/>
              <a:gd name="connsiteY8" fmla="*/ 324720 h 324720"/>
              <a:gd name="connsiteX9" fmla="*/ 54121 w 5760720"/>
              <a:gd name="connsiteY9" fmla="*/ 324720 h 324720"/>
              <a:gd name="connsiteX10" fmla="*/ 15852 w 5760720"/>
              <a:gd name="connsiteY10" fmla="*/ 308868 h 324720"/>
              <a:gd name="connsiteX11" fmla="*/ 0 w 5760720"/>
              <a:gd name="connsiteY11" fmla="*/ 270599 h 324720"/>
              <a:gd name="connsiteX12" fmla="*/ 0 w 5760720"/>
              <a:gd name="connsiteY12" fmla="*/ 54121 h 324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60720" h="324720">
                <a:moveTo>
                  <a:pt x="0" y="54121"/>
                </a:moveTo>
                <a:cubicBezTo>
                  <a:pt x="0" y="39767"/>
                  <a:pt x="5702" y="26001"/>
                  <a:pt x="15852" y="15852"/>
                </a:cubicBezTo>
                <a:cubicBezTo>
                  <a:pt x="26002" y="5702"/>
                  <a:pt x="39768" y="0"/>
                  <a:pt x="54121" y="0"/>
                </a:cubicBezTo>
                <a:lnTo>
                  <a:pt x="5706599" y="0"/>
                </a:lnTo>
                <a:cubicBezTo>
                  <a:pt x="5720953" y="0"/>
                  <a:pt x="5734719" y="5702"/>
                  <a:pt x="5744868" y="15852"/>
                </a:cubicBezTo>
                <a:cubicBezTo>
                  <a:pt x="5755018" y="26002"/>
                  <a:pt x="5760720" y="39768"/>
                  <a:pt x="5760720" y="54121"/>
                </a:cubicBezTo>
                <a:lnTo>
                  <a:pt x="5760720" y="270599"/>
                </a:lnTo>
                <a:cubicBezTo>
                  <a:pt x="5760720" y="284953"/>
                  <a:pt x="5755018" y="298719"/>
                  <a:pt x="5744868" y="308868"/>
                </a:cubicBezTo>
                <a:cubicBezTo>
                  <a:pt x="5734718" y="319018"/>
                  <a:pt x="5720952" y="324720"/>
                  <a:pt x="5706599" y="324720"/>
                </a:cubicBezTo>
                <a:lnTo>
                  <a:pt x="54121" y="324720"/>
                </a:lnTo>
                <a:cubicBezTo>
                  <a:pt x="39767" y="324720"/>
                  <a:pt x="26001" y="319018"/>
                  <a:pt x="15852" y="308868"/>
                </a:cubicBezTo>
                <a:cubicBezTo>
                  <a:pt x="5702" y="298718"/>
                  <a:pt x="0" y="284952"/>
                  <a:pt x="0" y="270599"/>
                </a:cubicBezTo>
                <a:lnTo>
                  <a:pt x="0" y="54121"/>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accent2">
              <a:shade val="80000"/>
              <a:hueOff val="0"/>
              <a:satOff val="0"/>
              <a:lumOff val="0"/>
              <a:alphaOff val="0"/>
            </a:schemeClr>
          </a:lnRef>
          <a:fillRef idx="1">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33594" tIns="15852" rIns="233594" bIns="15852" numCol="1" spcCol="1270" anchor="ctr" anchorCtr="0">
            <a:noAutofit/>
          </a:bodyPr>
          <a:lstStyle/>
          <a:p>
            <a:pPr lvl="0" algn="ctr" defTabSz="711200" rtl="1">
              <a:lnSpc>
                <a:spcPct val="90000"/>
              </a:lnSpc>
              <a:spcBef>
                <a:spcPct val="0"/>
              </a:spcBef>
              <a:spcAft>
                <a:spcPct val="35000"/>
              </a:spcAft>
            </a:pPr>
            <a:r>
              <a:rPr lang="en-US" sz="1600" kern="1200" dirty="0">
                <a:cs typeface="B Zar" pitchFamily="2" charset="-78"/>
              </a:rPr>
              <a:t>S</a:t>
            </a:r>
            <a:r>
              <a:rPr lang="fa-IR" sz="1600" kern="1200" dirty="0">
                <a:cs typeface="B Zar" pitchFamily="2" charset="-78"/>
              </a:rPr>
              <a:t>: ارزش بازار سهام شرکت</a:t>
            </a:r>
            <a:endParaRPr lang="en-US" sz="1600" kern="12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قضایای نظریۀ اول</a:t>
            </a:r>
            <a:r>
              <a:rPr lang="fa-IR" dirty="0">
                <a:cs typeface="B Zar" pitchFamily="2" charset="-78"/>
              </a:rPr>
              <a:t> </a:t>
            </a:r>
            <a:r>
              <a:rPr lang="fa-IR" dirty="0"/>
              <a:t>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graphicFrame>
        <p:nvGraphicFramePr>
          <p:cNvPr id="93186" name="Object 2"/>
          <p:cNvGraphicFramePr>
            <a:graphicFrameLocks noChangeAspect="1"/>
          </p:cNvGraphicFramePr>
          <p:nvPr/>
        </p:nvGraphicFramePr>
        <p:xfrm>
          <a:off x="2590800" y="1676400"/>
          <a:ext cx="5359401" cy="1219200"/>
        </p:xfrm>
        <a:graphic>
          <a:graphicData uri="http://schemas.openxmlformats.org/presentationml/2006/ole">
            <mc:AlternateContent xmlns:mc="http://schemas.openxmlformats.org/markup-compatibility/2006">
              <mc:Choice xmlns:v="urn:schemas-microsoft-com:vml" Requires="v">
                <p:oleObj spid="_x0000_s93188" name="Equation" r:id="rId8" imgW="1803240" imgH="406080" progId="Equation.3">
                  <p:embed/>
                </p:oleObj>
              </mc:Choice>
              <mc:Fallback>
                <p:oleObj name="Equation" r:id="rId8" imgW="1803240" imgH="40608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90800" y="1676400"/>
                        <a:ext cx="5359401" cy="1219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7" name="Object 3"/>
          <p:cNvGraphicFramePr>
            <a:graphicFrameLocks noChangeAspect="1"/>
          </p:cNvGraphicFramePr>
          <p:nvPr/>
        </p:nvGraphicFramePr>
        <p:xfrm>
          <a:off x="2568575" y="4148138"/>
          <a:ext cx="5976938" cy="771525"/>
        </p:xfrm>
        <a:graphic>
          <a:graphicData uri="http://schemas.openxmlformats.org/presentationml/2006/ole">
            <mc:AlternateContent xmlns:mc="http://schemas.openxmlformats.org/markup-compatibility/2006">
              <mc:Choice xmlns:v="urn:schemas-microsoft-com:vml" Requires="v">
                <p:oleObj spid="_x0000_s93189" name="Equation" r:id="rId10" imgW="1739880" imgH="228600" progId="Equation.3">
                  <p:embed/>
                </p:oleObj>
              </mc:Choice>
              <mc:Fallback>
                <p:oleObj name="Equation" r:id="rId10" imgW="1739880" imgH="2286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68575" y="4148138"/>
                        <a:ext cx="5976938" cy="771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1000"/>
                                        <p:tgtEl>
                                          <p:spTgt spid="93186"/>
                                        </p:tgtEl>
                                      </p:cBhvr>
                                    </p:animEffect>
                                    <p:anim calcmode="lin" valueType="num">
                                      <p:cBhvr>
                                        <p:cTn id="8" dur="1000" fill="hold"/>
                                        <p:tgtEl>
                                          <p:spTgt spid="93186"/>
                                        </p:tgtEl>
                                        <p:attrNameLst>
                                          <p:attrName>ppt_x</p:attrName>
                                        </p:attrNameLst>
                                      </p:cBhvr>
                                      <p:tavLst>
                                        <p:tav tm="0">
                                          <p:val>
                                            <p:strVal val="#ppt_x"/>
                                          </p:val>
                                        </p:tav>
                                        <p:tav tm="100000">
                                          <p:val>
                                            <p:strVal val="#ppt_x"/>
                                          </p:val>
                                        </p:tav>
                                      </p:tavLst>
                                    </p:anim>
                                    <p:anim calcmode="lin" valueType="num">
                                      <p:cBhvr>
                                        <p:cTn id="9" dur="1000" fill="hold"/>
                                        <p:tgtEl>
                                          <p:spTgt spid="9318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fade">
                                      <p:cBhvr>
                                        <p:cTn id="12" dur="1000"/>
                                        <p:tgtEl>
                                          <p:spTgt spid="93187"/>
                                        </p:tgtEl>
                                      </p:cBhvr>
                                    </p:animEffect>
                                    <p:anim calcmode="lin" valueType="num">
                                      <p:cBhvr>
                                        <p:cTn id="13" dur="1000" fill="hold"/>
                                        <p:tgtEl>
                                          <p:spTgt spid="93187"/>
                                        </p:tgtEl>
                                        <p:attrNameLst>
                                          <p:attrName>ppt_x</p:attrName>
                                        </p:attrNameLst>
                                      </p:cBhvr>
                                      <p:tavLst>
                                        <p:tav tm="0">
                                          <p:val>
                                            <p:strVal val="#ppt_x"/>
                                          </p:val>
                                        </p:tav>
                                        <p:tav tm="100000">
                                          <p:val>
                                            <p:strVal val="#ppt_x"/>
                                          </p:val>
                                        </p:tav>
                                      </p:tavLst>
                                    </p:anim>
                                    <p:anim calcmode="lin" valueType="num">
                                      <p:cBhvr>
                                        <p:cTn id="14" dur="1000" fill="hold"/>
                                        <p:tgtEl>
                                          <p:spTgt spid="931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نتایج نظریۀ اول</a:t>
            </a:r>
            <a:r>
              <a:rPr lang="fa-IR" dirty="0">
                <a:cs typeface="B Zar" pitchFamily="2" charset="-78"/>
              </a:rPr>
              <a:t> </a:t>
            </a:r>
            <a:r>
              <a:rPr lang="fa-IR" dirty="0"/>
              <a:t>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نتایج نظریۀ اول</a:t>
            </a:r>
            <a:r>
              <a:rPr lang="fa-IR" dirty="0">
                <a:cs typeface="B Zar" pitchFamily="2" charset="-78"/>
              </a:rPr>
              <a:t> </a:t>
            </a:r>
            <a:r>
              <a:rPr lang="fa-IR" dirty="0"/>
              <a:t>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24</a:t>
            </a:fld>
            <a:endParaRPr lang="en-US"/>
          </a:p>
        </p:txBody>
      </p:sp>
      <p:sp>
        <p:nvSpPr>
          <p:cNvPr id="6"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Char char="§"/>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None/>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None/>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Char char="§"/>
              <a:tabLst/>
              <a:defRPr/>
            </a:pPr>
            <a:endParaRPr kumimoji="0" lang="fa-IR" sz="3000" b="0" i="0" u="none" strike="noStrike" kern="0" cap="none" spc="0" normalizeH="0" baseline="0" noProof="0" dirty="0">
              <a:ln>
                <a:noFill/>
              </a:ln>
              <a:solidFill>
                <a:schemeClr val="tx1"/>
              </a:solidFill>
              <a:effectLst/>
              <a:uLnTx/>
              <a:uFillTx/>
              <a:latin typeface="+mn-lt"/>
              <a:ea typeface="+mn-ea"/>
              <a:cs typeface="+mn-cs"/>
            </a:endParaRPr>
          </a:p>
        </p:txBody>
      </p:sp>
      <p:sp>
        <p:nvSpPr>
          <p:cNvPr id="7" name="Line 11"/>
          <p:cNvSpPr>
            <a:spLocks noChangeShapeType="1"/>
          </p:cNvSpPr>
          <p:nvPr/>
        </p:nvSpPr>
        <p:spPr bwMode="auto">
          <a:xfrm>
            <a:off x="1668463" y="2744788"/>
            <a:ext cx="0" cy="2436812"/>
          </a:xfrm>
          <a:prstGeom prst="line">
            <a:avLst/>
          </a:prstGeom>
          <a:noFill/>
          <a:ln w="25400">
            <a:solidFill>
              <a:schemeClr val="tx1"/>
            </a:solidFill>
            <a:round/>
            <a:headEnd/>
            <a:tailEnd/>
          </a:ln>
        </p:spPr>
        <p:txBody>
          <a:bodyPr wrap="none" anchor="ctr"/>
          <a:lstStyle/>
          <a:p>
            <a:endParaRPr lang="en-US"/>
          </a:p>
        </p:txBody>
      </p:sp>
      <p:sp>
        <p:nvSpPr>
          <p:cNvPr id="8" name="Line 12"/>
          <p:cNvSpPr>
            <a:spLocks noChangeShapeType="1"/>
          </p:cNvSpPr>
          <p:nvPr/>
        </p:nvSpPr>
        <p:spPr bwMode="auto">
          <a:xfrm>
            <a:off x="1703388" y="5194300"/>
            <a:ext cx="5016500" cy="0"/>
          </a:xfrm>
          <a:prstGeom prst="line">
            <a:avLst/>
          </a:prstGeom>
          <a:noFill/>
          <a:ln w="25400">
            <a:solidFill>
              <a:schemeClr val="tx1"/>
            </a:solidFill>
            <a:round/>
            <a:headEnd/>
            <a:tailEnd/>
          </a:ln>
        </p:spPr>
        <p:txBody>
          <a:bodyPr wrap="none" anchor="ctr"/>
          <a:lstStyle/>
          <a:p>
            <a:endParaRPr lang="en-US"/>
          </a:p>
        </p:txBody>
      </p:sp>
      <p:sp>
        <p:nvSpPr>
          <p:cNvPr id="9" name="Rectangle 14"/>
          <p:cNvSpPr>
            <a:spLocks noChangeArrowheads="1"/>
          </p:cNvSpPr>
          <p:nvPr/>
        </p:nvSpPr>
        <p:spPr bwMode="auto">
          <a:xfrm>
            <a:off x="223838" y="2209800"/>
            <a:ext cx="2976562" cy="339067"/>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fa-IR" dirty="0">
                <a:cs typeface="B Zar" pitchFamily="2" charset="-78"/>
              </a:rPr>
              <a:t>هزینۀ سرمایه (%)</a:t>
            </a:r>
            <a:endParaRPr lang="en-US" dirty="0">
              <a:cs typeface="B Zar" pitchFamily="2" charset="-78"/>
            </a:endParaRPr>
          </a:p>
        </p:txBody>
      </p:sp>
      <p:sp>
        <p:nvSpPr>
          <p:cNvPr id="10" name="Rectangle 15"/>
          <p:cNvSpPr>
            <a:spLocks noChangeArrowheads="1"/>
          </p:cNvSpPr>
          <p:nvPr/>
        </p:nvSpPr>
        <p:spPr bwMode="auto">
          <a:xfrm>
            <a:off x="1106488" y="2890838"/>
            <a:ext cx="706437" cy="212109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baseline="0" dirty="0">
                <a:latin typeface="+mn-lt"/>
              </a:rPr>
              <a:t>26</a:t>
            </a:r>
          </a:p>
          <a:p>
            <a:pPr eaLnBrk="0" hangingPunct="0">
              <a:spcBef>
                <a:spcPct val="50000"/>
              </a:spcBef>
            </a:pPr>
            <a:r>
              <a:rPr lang="en-US" sz="2400" b="1" baseline="0" dirty="0">
                <a:latin typeface="+mn-lt"/>
              </a:rPr>
              <a:t>20</a:t>
            </a:r>
          </a:p>
          <a:p>
            <a:pPr eaLnBrk="0" hangingPunct="0">
              <a:spcBef>
                <a:spcPct val="50000"/>
              </a:spcBef>
            </a:pPr>
            <a:r>
              <a:rPr lang="en-US" sz="2400" b="1" baseline="0" dirty="0">
                <a:latin typeface="+mn-lt"/>
              </a:rPr>
              <a:t>14</a:t>
            </a:r>
          </a:p>
          <a:p>
            <a:pPr eaLnBrk="0" hangingPunct="0">
              <a:spcBef>
                <a:spcPct val="50000"/>
              </a:spcBef>
            </a:pPr>
            <a:r>
              <a:rPr lang="en-US" sz="2400" b="1" baseline="0" dirty="0">
                <a:latin typeface="+mn-lt"/>
              </a:rPr>
              <a:t>  8</a:t>
            </a:r>
          </a:p>
        </p:txBody>
      </p:sp>
      <p:sp>
        <p:nvSpPr>
          <p:cNvPr id="11" name="Rectangle 16"/>
          <p:cNvSpPr>
            <a:spLocks noChangeArrowheads="1"/>
          </p:cNvSpPr>
          <p:nvPr/>
        </p:nvSpPr>
        <p:spPr bwMode="auto">
          <a:xfrm>
            <a:off x="1524000" y="5229225"/>
            <a:ext cx="7304088" cy="4591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baseline="0" dirty="0">
                <a:latin typeface="+mn-lt"/>
              </a:rPr>
              <a:t>0	20	40	60	80	100</a:t>
            </a:r>
          </a:p>
        </p:txBody>
      </p:sp>
      <p:sp>
        <p:nvSpPr>
          <p:cNvPr id="12" name="Line 18"/>
          <p:cNvSpPr>
            <a:spLocks noChangeShapeType="1"/>
          </p:cNvSpPr>
          <p:nvPr/>
        </p:nvSpPr>
        <p:spPr bwMode="auto">
          <a:xfrm>
            <a:off x="1693863" y="4706938"/>
            <a:ext cx="4687887" cy="0"/>
          </a:xfrm>
          <a:prstGeom prst="line">
            <a:avLst/>
          </a:prstGeom>
          <a:noFill/>
          <a:ln w="28575">
            <a:solidFill>
              <a:srgbClr val="FF0000"/>
            </a:solidFill>
            <a:round/>
            <a:headEnd/>
            <a:tailEnd/>
          </a:ln>
        </p:spPr>
        <p:txBody>
          <a:bodyPr wrap="none" anchor="ctr"/>
          <a:lstStyle/>
          <a:p>
            <a:endParaRPr lang="en-US"/>
          </a:p>
        </p:txBody>
      </p:sp>
      <p:sp>
        <p:nvSpPr>
          <p:cNvPr id="13" name="Rectangle 20"/>
          <p:cNvSpPr>
            <a:spLocks noChangeArrowheads="1"/>
          </p:cNvSpPr>
          <p:nvPr/>
        </p:nvSpPr>
        <p:spPr bwMode="auto">
          <a:xfrm>
            <a:off x="6496050" y="2667000"/>
            <a:ext cx="413576"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K</a:t>
            </a:r>
            <a:r>
              <a:rPr lang="en-US" baseline="-25000" dirty="0"/>
              <a:t>s</a:t>
            </a:r>
          </a:p>
        </p:txBody>
      </p:sp>
      <p:sp>
        <p:nvSpPr>
          <p:cNvPr id="14" name="Rectangle 21"/>
          <p:cNvSpPr>
            <a:spLocks noChangeArrowheads="1"/>
          </p:cNvSpPr>
          <p:nvPr/>
        </p:nvSpPr>
        <p:spPr bwMode="auto">
          <a:xfrm>
            <a:off x="6496050" y="3852863"/>
            <a:ext cx="879473"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WACC</a:t>
            </a:r>
          </a:p>
        </p:txBody>
      </p:sp>
      <p:sp>
        <p:nvSpPr>
          <p:cNvPr id="15" name="Rectangle 22"/>
          <p:cNvSpPr>
            <a:spLocks noChangeArrowheads="1"/>
          </p:cNvSpPr>
          <p:nvPr/>
        </p:nvSpPr>
        <p:spPr bwMode="auto">
          <a:xfrm>
            <a:off x="6496050" y="4384675"/>
            <a:ext cx="421591"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err="1"/>
              <a:t>K</a:t>
            </a:r>
            <a:r>
              <a:rPr lang="en-US" baseline="-25000" dirty="0" err="1"/>
              <a:t>d</a:t>
            </a:r>
            <a:endParaRPr lang="en-US" baseline="-25000" dirty="0"/>
          </a:p>
        </p:txBody>
      </p:sp>
      <p:sp>
        <p:nvSpPr>
          <p:cNvPr id="17" name="Line 19"/>
          <p:cNvSpPr>
            <a:spLocks noChangeShapeType="1"/>
          </p:cNvSpPr>
          <p:nvPr/>
        </p:nvSpPr>
        <p:spPr bwMode="auto">
          <a:xfrm>
            <a:off x="1676400" y="4173538"/>
            <a:ext cx="4687888" cy="0"/>
          </a:xfrm>
          <a:prstGeom prst="line">
            <a:avLst/>
          </a:prstGeom>
          <a:noFill/>
          <a:ln w="28575">
            <a:solidFill>
              <a:schemeClr val="tx1"/>
            </a:solidFill>
            <a:round/>
            <a:headEnd/>
            <a:tailEnd/>
          </a:ln>
        </p:spPr>
        <p:txBody>
          <a:bodyPr wrap="none" anchor="ctr"/>
          <a:lstStyle/>
          <a:p>
            <a:endParaRPr lang="en-US"/>
          </a:p>
        </p:txBody>
      </p:sp>
      <p:sp>
        <p:nvSpPr>
          <p:cNvPr id="18" name="Rectangle 17"/>
          <p:cNvSpPr>
            <a:spLocks noChangeArrowheads="1"/>
          </p:cNvSpPr>
          <p:nvPr/>
        </p:nvSpPr>
        <p:spPr bwMode="auto">
          <a:xfrm>
            <a:off x="6400800" y="5029200"/>
            <a:ext cx="2330450" cy="311367"/>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en-US" sz="1600" baseline="0" dirty="0">
                <a:cs typeface="B Zar" pitchFamily="2" charset="-78"/>
              </a:rPr>
              <a:t>D/V (%)</a:t>
            </a:r>
          </a:p>
        </p:txBody>
      </p:sp>
      <p:sp>
        <p:nvSpPr>
          <p:cNvPr id="20" name="Arc 36"/>
          <p:cNvSpPr>
            <a:spLocks/>
          </p:cNvSpPr>
          <p:nvPr/>
        </p:nvSpPr>
        <p:spPr bwMode="auto">
          <a:xfrm flipV="1">
            <a:off x="1676400" y="2895600"/>
            <a:ext cx="4724400" cy="1295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70C0"/>
            </a:solidFill>
            <a:round/>
            <a:headEnd/>
            <a:tailEnd/>
          </a:ln>
        </p:spPr>
        <p:txBody>
          <a:bodyPr wrap="none" anchor="ctr"/>
          <a:lstStyle/>
          <a:p>
            <a:endParaRPr lang="fa-IR" dirty="0">
              <a:solidFill>
                <a:srgbClr val="3399FF"/>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1143000"/>
          </a:xfrm>
        </p:spPr>
        <p:txBody>
          <a:bodyPr/>
          <a:lstStyle/>
          <a:p>
            <a:pPr eaLnBrk="1" hangingPunct="1"/>
            <a:r>
              <a:rPr lang="fa-IR" dirty="0"/>
              <a:t>نتایج نظریۀ اول</a:t>
            </a:r>
            <a:r>
              <a:rPr lang="fa-IR" dirty="0">
                <a:cs typeface="B Zar" pitchFamily="2" charset="-78"/>
              </a:rPr>
              <a:t> </a:t>
            </a:r>
            <a:r>
              <a:rPr lang="fa-IR" dirty="0"/>
              <a:t>مودیلیانی</a:t>
            </a:r>
            <a:r>
              <a:rPr lang="fa-IR" dirty="0">
                <a:cs typeface="B Zar" pitchFamily="2" charset="-78"/>
              </a:rPr>
              <a:t> </a:t>
            </a:r>
            <a:r>
              <a:rPr lang="fa-IR" dirty="0"/>
              <a:t>و</a:t>
            </a:r>
            <a:r>
              <a:rPr lang="fa-IR" dirty="0">
                <a:cs typeface="B Zar" pitchFamily="2" charset="-78"/>
              </a:rPr>
              <a:t> </a:t>
            </a:r>
            <a:r>
              <a:rPr lang="fa-IR" dirty="0"/>
              <a:t>میلر </a:t>
            </a:r>
            <a:endParaRPr lang="en-US" b="1" dirty="0"/>
          </a:p>
        </p:txBody>
      </p:sp>
      <p:sp>
        <p:nvSpPr>
          <p:cNvPr id="15363" name="Rectangle 4"/>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fa-IR"/>
          </a:p>
        </p:txBody>
      </p:sp>
      <p:sp>
        <p:nvSpPr>
          <p:cNvPr id="15364" name="Rectangle 5"/>
          <p:cNvSpPr>
            <a:spLocks noChangeArrowheads="1"/>
          </p:cNvSpPr>
          <p:nvPr/>
        </p:nvSpPr>
        <p:spPr bwMode="auto">
          <a:xfrm>
            <a:off x="0" y="3624263"/>
            <a:ext cx="9144000" cy="0"/>
          </a:xfrm>
          <a:prstGeom prst="rect">
            <a:avLst/>
          </a:prstGeom>
          <a:noFill/>
          <a:ln w="9525">
            <a:noFill/>
            <a:miter lim="800000"/>
            <a:headEnd/>
            <a:tailEnd/>
          </a:ln>
        </p:spPr>
        <p:txBody>
          <a:bodyPr wrap="none" anchor="ctr">
            <a:spAutoFit/>
          </a:bodyPr>
          <a:lstStyle/>
          <a:p>
            <a:endParaRPr lang="fa-IR"/>
          </a:p>
        </p:txBody>
      </p:sp>
      <p:sp>
        <p:nvSpPr>
          <p:cNvPr id="1536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a-IR"/>
          </a:p>
        </p:txBody>
      </p:sp>
      <p:sp>
        <p:nvSpPr>
          <p:cNvPr id="15366" name="Rectangle 7"/>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fa-IR"/>
          </a:p>
        </p:txBody>
      </p:sp>
      <p:sp>
        <p:nvSpPr>
          <p:cNvPr id="1536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a-IR"/>
          </a:p>
        </p:txBody>
      </p:sp>
      <p:sp>
        <p:nvSpPr>
          <p:cNvPr id="15368" name="Rectangle 9"/>
          <p:cNvSpPr>
            <a:spLocks noChangeArrowheads="1"/>
          </p:cNvSpPr>
          <p:nvPr/>
        </p:nvSpPr>
        <p:spPr bwMode="auto">
          <a:xfrm>
            <a:off x="0" y="419100"/>
            <a:ext cx="9144000" cy="0"/>
          </a:xfrm>
          <a:prstGeom prst="rect">
            <a:avLst/>
          </a:prstGeom>
          <a:noFill/>
          <a:ln w="9525">
            <a:noFill/>
            <a:miter lim="800000"/>
            <a:headEnd/>
            <a:tailEnd/>
          </a:ln>
        </p:spPr>
        <p:txBody>
          <a:bodyPr wrap="none" anchor="ctr">
            <a:spAutoFit/>
          </a:bodyPr>
          <a:lstStyle/>
          <a:p>
            <a:endParaRPr lang="fa-IR"/>
          </a:p>
        </p:txBody>
      </p:sp>
      <p:sp>
        <p:nvSpPr>
          <p:cNvPr id="15369" name="Rectangle 24"/>
          <p:cNvSpPr>
            <a:spLocks noGrp="1" noChangeArrowheads="1"/>
          </p:cNvSpPr>
          <p:nvPr>
            <p:ph type="body" idx="1"/>
          </p:nvPr>
        </p:nvSpPr>
        <p:spPr>
          <a:xfrm>
            <a:off x="0" y="1600200"/>
            <a:ext cx="8686800" cy="4800600"/>
          </a:xfrm>
          <a:noFill/>
          <a:ln w="12700">
            <a:noFill/>
            <a:miter lim="800000"/>
            <a:headEnd/>
            <a:tailEnd/>
          </a:ln>
        </p:spPr>
        <p:txBody>
          <a:bodyPr lIns="90488" tIns="44450" rIns="90488" bIns="44450">
            <a:spAutoFit/>
          </a:bodyPr>
          <a:lstStyle/>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pPr>
            <a:endParaRPr lang="en-US" sz="2600" b="1" kern="1200" dirty="0">
              <a:latin typeface="IPT.Zar" pitchFamily="2" charset="2"/>
              <a:cs typeface="Arial" charset="0"/>
            </a:endParaRPr>
          </a:p>
          <a:p>
            <a:pPr algn="l" rtl="0">
              <a:spcBef>
                <a:spcPct val="50000"/>
              </a:spcBef>
              <a:buNone/>
            </a:pPr>
            <a:endParaRPr lang="en-US" sz="2600" b="1" kern="1200" dirty="0">
              <a:latin typeface="IPT.Zar" pitchFamily="2" charset="2"/>
              <a:cs typeface="Arial" charset="0"/>
            </a:endParaRPr>
          </a:p>
        </p:txBody>
      </p:sp>
      <p:sp>
        <p:nvSpPr>
          <p:cNvPr id="15370" name="Line 25"/>
          <p:cNvSpPr>
            <a:spLocks noChangeShapeType="1"/>
          </p:cNvSpPr>
          <p:nvPr/>
        </p:nvSpPr>
        <p:spPr bwMode="auto">
          <a:xfrm>
            <a:off x="1320800" y="2601913"/>
            <a:ext cx="0" cy="2436812"/>
          </a:xfrm>
          <a:prstGeom prst="line">
            <a:avLst/>
          </a:prstGeom>
          <a:noFill/>
          <a:ln w="25400">
            <a:solidFill>
              <a:schemeClr val="tx1"/>
            </a:solidFill>
            <a:round/>
            <a:headEnd/>
            <a:tailEnd/>
          </a:ln>
        </p:spPr>
        <p:txBody>
          <a:bodyPr wrap="none" anchor="ctr"/>
          <a:lstStyle/>
          <a:p>
            <a:endParaRPr lang="en-US"/>
          </a:p>
        </p:txBody>
      </p:sp>
      <p:sp>
        <p:nvSpPr>
          <p:cNvPr id="15371" name="Rectangle 26"/>
          <p:cNvSpPr>
            <a:spLocks noChangeArrowheads="1"/>
          </p:cNvSpPr>
          <p:nvPr/>
        </p:nvSpPr>
        <p:spPr bwMode="auto">
          <a:xfrm>
            <a:off x="-152400" y="2057400"/>
            <a:ext cx="3246438" cy="345992"/>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fa-IR" baseline="0" dirty="0">
                <a:cs typeface="B Zar" pitchFamily="2" charset="-78"/>
              </a:rPr>
              <a:t>ارزش شرکت (میلیارد ریال)</a:t>
            </a:r>
            <a:endParaRPr lang="en-US" baseline="0" dirty="0">
              <a:cs typeface="B Zar" pitchFamily="2" charset="-78"/>
            </a:endParaRPr>
          </a:p>
        </p:txBody>
      </p:sp>
      <p:sp>
        <p:nvSpPr>
          <p:cNvPr id="15372" name="Rectangle 27"/>
          <p:cNvSpPr>
            <a:spLocks noChangeArrowheads="1"/>
          </p:cNvSpPr>
          <p:nvPr/>
        </p:nvSpPr>
        <p:spPr bwMode="auto">
          <a:xfrm>
            <a:off x="876300" y="2655888"/>
            <a:ext cx="706438" cy="2390775"/>
          </a:xfrm>
          <a:prstGeom prst="rect">
            <a:avLst/>
          </a:prstGeom>
          <a:noFill/>
          <a:ln w="12700">
            <a:noFill/>
            <a:miter lim="800000"/>
            <a:headEnd/>
            <a:tailEnd/>
          </a:ln>
        </p:spPr>
        <p:txBody>
          <a:bodyPr lIns="90488" tIns="44450" rIns="90488" bIns="44450">
            <a:spAutoFit/>
          </a:bodyPr>
          <a:lstStyle/>
          <a:p>
            <a:pPr eaLnBrk="0" hangingPunct="0">
              <a:spcBef>
                <a:spcPct val="60000"/>
              </a:spcBef>
            </a:pPr>
            <a:r>
              <a:rPr lang="en-US" sz="2600" b="1" baseline="0" dirty="0">
                <a:latin typeface="+mn-lt"/>
              </a:rPr>
              <a:t>4</a:t>
            </a:r>
          </a:p>
          <a:p>
            <a:pPr eaLnBrk="0" hangingPunct="0">
              <a:spcBef>
                <a:spcPct val="60000"/>
              </a:spcBef>
            </a:pPr>
            <a:r>
              <a:rPr lang="en-US" sz="2600" b="1" baseline="0" dirty="0">
                <a:latin typeface="+mn-lt"/>
              </a:rPr>
              <a:t>3</a:t>
            </a:r>
          </a:p>
          <a:p>
            <a:pPr eaLnBrk="0" hangingPunct="0">
              <a:spcBef>
                <a:spcPct val="60000"/>
              </a:spcBef>
            </a:pPr>
            <a:r>
              <a:rPr lang="en-US" sz="2600" b="1" baseline="0" dirty="0">
                <a:latin typeface="+mn-lt"/>
              </a:rPr>
              <a:t>2</a:t>
            </a:r>
          </a:p>
          <a:p>
            <a:pPr eaLnBrk="0" hangingPunct="0">
              <a:spcBef>
                <a:spcPct val="60000"/>
              </a:spcBef>
            </a:pPr>
            <a:r>
              <a:rPr lang="en-US" sz="2600" b="1" baseline="0" dirty="0">
                <a:latin typeface="+mn-lt"/>
              </a:rPr>
              <a:t>1</a:t>
            </a:r>
          </a:p>
        </p:txBody>
      </p:sp>
      <p:sp>
        <p:nvSpPr>
          <p:cNvPr id="15373" name="Rectangle 28"/>
          <p:cNvSpPr>
            <a:spLocks noChangeArrowheads="1"/>
          </p:cNvSpPr>
          <p:nvPr/>
        </p:nvSpPr>
        <p:spPr bwMode="auto">
          <a:xfrm>
            <a:off x="1176338" y="5000625"/>
            <a:ext cx="7304087" cy="48577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600" b="1" baseline="0" dirty="0">
                <a:latin typeface="+mn-lt"/>
              </a:rPr>
              <a:t>0	0.5	1.0	1.5	2.0	2.5</a:t>
            </a:r>
          </a:p>
        </p:txBody>
      </p:sp>
      <p:sp>
        <p:nvSpPr>
          <p:cNvPr id="15374" name="Rectangle 29"/>
          <p:cNvSpPr>
            <a:spLocks noChangeArrowheads="1"/>
          </p:cNvSpPr>
          <p:nvPr/>
        </p:nvSpPr>
        <p:spPr bwMode="auto">
          <a:xfrm>
            <a:off x="6243638" y="4835608"/>
            <a:ext cx="2570162" cy="345992"/>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fa-IR" baseline="0" dirty="0">
                <a:cs typeface="B Zar" pitchFamily="2" charset="-78"/>
              </a:rPr>
              <a:t>بدهی</a:t>
            </a:r>
            <a:r>
              <a:rPr lang="fa-IR" dirty="0">
                <a:cs typeface="B Zar" pitchFamily="2" charset="-78"/>
              </a:rPr>
              <a:t> (میلیارد ریال)</a:t>
            </a:r>
            <a:endParaRPr lang="en-US" baseline="0" dirty="0">
              <a:cs typeface="B Zar" pitchFamily="2" charset="-78"/>
            </a:endParaRPr>
          </a:p>
        </p:txBody>
      </p:sp>
      <p:sp>
        <p:nvSpPr>
          <p:cNvPr id="15375" name="Line 30"/>
          <p:cNvSpPr>
            <a:spLocks noChangeShapeType="1"/>
          </p:cNvSpPr>
          <p:nvPr/>
        </p:nvSpPr>
        <p:spPr bwMode="auto">
          <a:xfrm>
            <a:off x="1331913" y="4038600"/>
            <a:ext cx="4002087" cy="0"/>
          </a:xfrm>
          <a:prstGeom prst="line">
            <a:avLst/>
          </a:prstGeom>
          <a:noFill/>
          <a:ln w="25400">
            <a:solidFill>
              <a:schemeClr val="tx1"/>
            </a:solidFill>
            <a:round/>
            <a:headEnd/>
            <a:tailEnd/>
          </a:ln>
        </p:spPr>
        <p:txBody>
          <a:bodyPr wrap="none" anchor="ctr"/>
          <a:lstStyle/>
          <a:p>
            <a:endParaRPr lang="en-US"/>
          </a:p>
        </p:txBody>
      </p:sp>
      <p:sp>
        <p:nvSpPr>
          <p:cNvPr id="15377" name="Rectangle 32"/>
          <p:cNvSpPr>
            <a:spLocks noChangeArrowheads="1"/>
          </p:cNvSpPr>
          <p:nvPr/>
        </p:nvSpPr>
        <p:spPr bwMode="auto">
          <a:xfrm>
            <a:off x="5715000" y="3810000"/>
            <a:ext cx="336632"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V</a:t>
            </a:r>
            <a:endParaRPr lang="en-US" baseline="-25000" dirty="0"/>
          </a:p>
        </p:txBody>
      </p:sp>
      <p:sp>
        <p:nvSpPr>
          <p:cNvPr id="15381" name="Line 36"/>
          <p:cNvSpPr>
            <a:spLocks noChangeShapeType="1"/>
          </p:cNvSpPr>
          <p:nvPr/>
        </p:nvSpPr>
        <p:spPr bwMode="auto">
          <a:xfrm>
            <a:off x="1333500" y="5011738"/>
            <a:ext cx="5219700" cy="0"/>
          </a:xfrm>
          <a:prstGeom prst="line">
            <a:avLst/>
          </a:prstGeom>
          <a:noFill/>
          <a:ln w="12700">
            <a:solidFill>
              <a:schemeClr val="tx1"/>
            </a:solidFill>
            <a:round/>
            <a:headEnd/>
            <a:tailEnd/>
          </a:ln>
        </p:spPr>
        <p:txBody>
          <a:bodyPr wrap="none" anchor="ct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قضایای نظریۀ دوم 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26</a:t>
            </a:fld>
            <a:endParaRPr lang="en-US"/>
          </a:p>
        </p:txBody>
      </p:sp>
      <p:graphicFrame>
        <p:nvGraphicFramePr>
          <p:cNvPr id="93186" name="Object 2"/>
          <p:cNvGraphicFramePr>
            <a:graphicFrameLocks noChangeAspect="1"/>
          </p:cNvGraphicFramePr>
          <p:nvPr/>
        </p:nvGraphicFramePr>
        <p:xfrm>
          <a:off x="4005263" y="1981200"/>
          <a:ext cx="2528887" cy="609600"/>
        </p:xfrm>
        <a:graphic>
          <a:graphicData uri="http://schemas.openxmlformats.org/presentationml/2006/ole">
            <mc:AlternateContent xmlns:mc="http://schemas.openxmlformats.org/markup-compatibility/2006">
              <mc:Choice xmlns:v="urn:schemas-microsoft-com:vml" Requires="v">
                <p:oleObj spid="_x0000_s143364" name="Equation" r:id="rId8" imgW="850680" imgH="203040" progId="Equation.3">
                  <p:embed/>
                </p:oleObj>
              </mc:Choice>
              <mc:Fallback>
                <p:oleObj name="Equation" r:id="rId8" imgW="850680" imgH="20304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5263" y="1981200"/>
                        <a:ext cx="2528887"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3187" name="Object 3"/>
          <p:cNvGraphicFramePr>
            <a:graphicFrameLocks noChangeAspect="1"/>
          </p:cNvGraphicFramePr>
          <p:nvPr/>
        </p:nvGraphicFramePr>
        <p:xfrm>
          <a:off x="2438400" y="4325058"/>
          <a:ext cx="6248400" cy="627941"/>
        </p:xfrm>
        <a:graphic>
          <a:graphicData uri="http://schemas.openxmlformats.org/presentationml/2006/ole">
            <mc:AlternateContent xmlns:mc="http://schemas.openxmlformats.org/markup-compatibility/2006">
              <mc:Choice xmlns:v="urn:schemas-microsoft-com:vml" Requires="v">
                <p:oleObj spid="_x0000_s143365" name="Equation" r:id="rId10" imgW="2234880" imgH="228600" progId="Equation.3">
                  <p:embed/>
                </p:oleObj>
              </mc:Choice>
              <mc:Fallback>
                <p:oleObj name="Equation" r:id="rId10" imgW="2234880" imgH="2286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4325058"/>
                        <a:ext cx="6248400" cy="62794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1000"/>
                                        <p:tgtEl>
                                          <p:spTgt spid="93186"/>
                                        </p:tgtEl>
                                      </p:cBhvr>
                                    </p:animEffect>
                                    <p:anim calcmode="lin" valueType="num">
                                      <p:cBhvr>
                                        <p:cTn id="8" dur="1000" fill="hold"/>
                                        <p:tgtEl>
                                          <p:spTgt spid="93186"/>
                                        </p:tgtEl>
                                        <p:attrNameLst>
                                          <p:attrName>ppt_x</p:attrName>
                                        </p:attrNameLst>
                                      </p:cBhvr>
                                      <p:tavLst>
                                        <p:tav tm="0">
                                          <p:val>
                                            <p:strVal val="#ppt_x"/>
                                          </p:val>
                                        </p:tav>
                                        <p:tav tm="100000">
                                          <p:val>
                                            <p:strVal val="#ppt_x"/>
                                          </p:val>
                                        </p:tav>
                                      </p:tavLst>
                                    </p:anim>
                                    <p:anim calcmode="lin" valueType="num">
                                      <p:cBhvr>
                                        <p:cTn id="9" dur="1000" fill="hold"/>
                                        <p:tgtEl>
                                          <p:spTgt spid="9318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93187"/>
                                        </p:tgtEl>
                                        <p:attrNameLst>
                                          <p:attrName>style.visibility</p:attrName>
                                        </p:attrNameLst>
                                      </p:cBhvr>
                                      <p:to>
                                        <p:strVal val="visible"/>
                                      </p:to>
                                    </p:set>
                                    <p:animEffect transition="in" filter="fade">
                                      <p:cBhvr>
                                        <p:cTn id="12" dur="1000"/>
                                        <p:tgtEl>
                                          <p:spTgt spid="93187"/>
                                        </p:tgtEl>
                                      </p:cBhvr>
                                    </p:animEffect>
                                    <p:anim calcmode="lin" valueType="num">
                                      <p:cBhvr>
                                        <p:cTn id="13" dur="1000" fill="hold"/>
                                        <p:tgtEl>
                                          <p:spTgt spid="93187"/>
                                        </p:tgtEl>
                                        <p:attrNameLst>
                                          <p:attrName>ppt_x</p:attrName>
                                        </p:attrNameLst>
                                      </p:cBhvr>
                                      <p:tavLst>
                                        <p:tav tm="0">
                                          <p:val>
                                            <p:strVal val="#ppt_x"/>
                                          </p:val>
                                        </p:tav>
                                        <p:tav tm="100000">
                                          <p:val>
                                            <p:strVal val="#ppt_x"/>
                                          </p:val>
                                        </p:tav>
                                      </p:tavLst>
                                    </p:anim>
                                    <p:anim calcmode="lin" valueType="num">
                                      <p:cBhvr>
                                        <p:cTn id="14" dur="1000" fill="hold"/>
                                        <p:tgtEl>
                                          <p:spTgt spid="931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نتایج نظریۀ دوم مودیلیانی</a:t>
            </a:r>
            <a:r>
              <a:rPr lang="fa-IR" dirty="0">
                <a:cs typeface="B Zar" pitchFamily="2" charset="-78"/>
              </a:rPr>
              <a:t> </a:t>
            </a:r>
            <a:r>
              <a:rPr lang="fa-IR" dirty="0"/>
              <a:t>و</a:t>
            </a:r>
            <a:r>
              <a:rPr lang="fa-IR" dirty="0">
                <a:cs typeface="B Zar" pitchFamily="2" charset="-78"/>
              </a:rPr>
              <a:t> </a:t>
            </a:r>
            <a:r>
              <a:rPr lang="fa-IR" dirty="0"/>
              <a:t>میلر </a:t>
            </a:r>
            <a:endParaRPr lang="en-US" dirty="0"/>
          </a:p>
        </p:txBody>
      </p:sp>
      <p:sp>
        <p:nvSpPr>
          <p:cNvPr id="3" name="Content Placeholder 2"/>
          <p:cNvSpPr>
            <a:spLocks noGrp="1"/>
          </p:cNvSpPr>
          <p:nvPr>
            <p:ph idx="1"/>
          </p:nvPr>
        </p:nvSpPr>
        <p:spPr>
          <a:ln w="25400"/>
        </p:spPr>
        <p:txBody>
          <a:bodyPr/>
          <a:lstStyle/>
          <a:p>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
        <p:nvSpPr>
          <p:cNvPr id="6" name="Rectangle 3"/>
          <p:cNvSpPr txBox="1">
            <a:spLocks noChangeArrowheads="1"/>
          </p:cNvSpPr>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Char char="§"/>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None/>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None/>
              <a:tabLst/>
              <a:defRPr/>
            </a:pPr>
            <a:endParaRPr kumimoji="0" lang="fa-IR" sz="3000" b="0" i="0" u="none" strike="noStrike" kern="0" cap="none" spc="0" normalizeH="0" baseline="0" noProof="0">
              <a:ln>
                <a:noFill/>
              </a:ln>
              <a:solidFill>
                <a:schemeClr val="tx1"/>
              </a:solidFill>
              <a:effectLst/>
              <a:uLnTx/>
              <a:uFillTx/>
              <a:latin typeface="+mn-lt"/>
              <a:ea typeface="+mn-ea"/>
              <a:cs typeface="+mn-cs"/>
            </a:endParaRPr>
          </a:p>
          <a:p>
            <a:pPr marL="342900" marR="0" lvl="0" indent="-342900" algn="justLow" defTabSz="914400" rtl="1" eaLnBrk="1" fontAlgn="base" latinLnBrk="0" hangingPunct="1">
              <a:lnSpc>
                <a:spcPct val="100000"/>
              </a:lnSpc>
              <a:spcBef>
                <a:spcPct val="20000"/>
              </a:spcBef>
              <a:spcAft>
                <a:spcPct val="0"/>
              </a:spcAft>
              <a:buClrTx/>
              <a:buSzTx/>
              <a:buFont typeface="Wingdings" pitchFamily="2" charset="2"/>
              <a:buChar char="§"/>
              <a:tabLst/>
              <a:defRPr/>
            </a:pPr>
            <a:endParaRPr kumimoji="0" lang="fa-IR" sz="3000" b="0" i="0" u="none" strike="noStrike" kern="0" cap="none" spc="0" normalizeH="0" baseline="0" noProof="0" dirty="0">
              <a:ln>
                <a:noFill/>
              </a:ln>
              <a:solidFill>
                <a:schemeClr val="tx1"/>
              </a:solidFill>
              <a:effectLst/>
              <a:uLnTx/>
              <a:uFillTx/>
              <a:latin typeface="+mn-lt"/>
              <a:ea typeface="+mn-ea"/>
              <a:cs typeface="+mn-cs"/>
            </a:endParaRPr>
          </a:p>
        </p:txBody>
      </p:sp>
      <p:sp>
        <p:nvSpPr>
          <p:cNvPr id="7" name="Line 11"/>
          <p:cNvSpPr>
            <a:spLocks noChangeShapeType="1"/>
          </p:cNvSpPr>
          <p:nvPr/>
        </p:nvSpPr>
        <p:spPr bwMode="auto">
          <a:xfrm>
            <a:off x="1668463" y="2744788"/>
            <a:ext cx="0" cy="2436812"/>
          </a:xfrm>
          <a:prstGeom prst="line">
            <a:avLst/>
          </a:prstGeom>
          <a:noFill/>
          <a:ln w="25400">
            <a:solidFill>
              <a:schemeClr val="tx1"/>
            </a:solidFill>
            <a:round/>
            <a:headEnd/>
            <a:tailEnd/>
          </a:ln>
        </p:spPr>
        <p:txBody>
          <a:bodyPr wrap="none" anchor="ctr"/>
          <a:lstStyle/>
          <a:p>
            <a:endParaRPr lang="en-US"/>
          </a:p>
        </p:txBody>
      </p:sp>
      <p:sp>
        <p:nvSpPr>
          <p:cNvPr id="8" name="Line 12"/>
          <p:cNvSpPr>
            <a:spLocks noChangeShapeType="1"/>
          </p:cNvSpPr>
          <p:nvPr/>
        </p:nvSpPr>
        <p:spPr bwMode="auto">
          <a:xfrm>
            <a:off x="1703388" y="5194300"/>
            <a:ext cx="5016500" cy="0"/>
          </a:xfrm>
          <a:prstGeom prst="line">
            <a:avLst/>
          </a:prstGeom>
          <a:noFill/>
          <a:ln w="25400">
            <a:solidFill>
              <a:schemeClr val="tx1"/>
            </a:solidFill>
            <a:round/>
            <a:headEnd/>
            <a:tailEnd/>
          </a:ln>
        </p:spPr>
        <p:txBody>
          <a:bodyPr wrap="none" anchor="ctr"/>
          <a:lstStyle/>
          <a:p>
            <a:endParaRPr lang="en-US"/>
          </a:p>
        </p:txBody>
      </p:sp>
      <p:sp>
        <p:nvSpPr>
          <p:cNvPr id="9" name="Rectangle 14"/>
          <p:cNvSpPr>
            <a:spLocks noChangeArrowheads="1"/>
          </p:cNvSpPr>
          <p:nvPr/>
        </p:nvSpPr>
        <p:spPr bwMode="auto">
          <a:xfrm>
            <a:off x="223838" y="2209800"/>
            <a:ext cx="2976562" cy="339067"/>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fa-IR" dirty="0">
                <a:cs typeface="B Zar" pitchFamily="2" charset="-78"/>
              </a:rPr>
              <a:t>هزینۀ سرمایه (%)</a:t>
            </a:r>
            <a:endParaRPr lang="en-US" dirty="0">
              <a:cs typeface="B Zar" pitchFamily="2" charset="-78"/>
            </a:endParaRPr>
          </a:p>
        </p:txBody>
      </p:sp>
      <p:sp>
        <p:nvSpPr>
          <p:cNvPr id="10" name="Rectangle 15"/>
          <p:cNvSpPr>
            <a:spLocks noChangeArrowheads="1"/>
          </p:cNvSpPr>
          <p:nvPr/>
        </p:nvSpPr>
        <p:spPr bwMode="auto">
          <a:xfrm>
            <a:off x="1106488" y="2890838"/>
            <a:ext cx="706437" cy="2121093"/>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baseline="0" dirty="0">
                <a:latin typeface="+mn-lt"/>
              </a:rPr>
              <a:t>26</a:t>
            </a:r>
          </a:p>
          <a:p>
            <a:pPr eaLnBrk="0" hangingPunct="0">
              <a:spcBef>
                <a:spcPct val="50000"/>
              </a:spcBef>
            </a:pPr>
            <a:r>
              <a:rPr lang="en-US" sz="2400" b="1" baseline="0" dirty="0">
                <a:latin typeface="+mn-lt"/>
              </a:rPr>
              <a:t>20</a:t>
            </a:r>
          </a:p>
          <a:p>
            <a:pPr eaLnBrk="0" hangingPunct="0">
              <a:spcBef>
                <a:spcPct val="50000"/>
              </a:spcBef>
            </a:pPr>
            <a:r>
              <a:rPr lang="en-US" sz="2400" b="1" baseline="0" dirty="0">
                <a:latin typeface="+mn-lt"/>
              </a:rPr>
              <a:t>14</a:t>
            </a:r>
          </a:p>
          <a:p>
            <a:pPr eaLnBrk="0" hangingPunct="0">
              <a:spcBef>
                <a:spcPct val="50000"/>
              </a:spcBef>
            </a:pPr>
            <a:r>
              <a:rPr lang="en-US" sz="2400" b="1" baseline="0" dirty="0">
                <a:latin typeface="+mn-lt"/>
              </a:rPr>
              <a:t>  8</a:t>
            </a:r>
          </a:p>
        </p:txBody>
      </p:sp>
      <p:sp>
        <p:nvSpPr>
          <p:cNvPr id="11" name="Rectangle 16"/>
          <p:cNvSpPr>
            <a:spLocks noChangeArrowheads="1"/>
          </p:cNvSpPr>
          <p:nvPr/>
        </p:nvSpPr>
        <p:spPr bwMode="auto">
          <a:xfrm>
            <a:off x="1524000" y="5229225"/>
            <a:ext cx="7304088" cy="459100"/>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baseline="0" dirty="0">
                <a:latin typeface="+mn-lt"/>
              </a:rPr>
              <a:t>0	20	40	60	80	100</a:t>
            </a:r>
          </a:p>
        </p:txBody>
      </p:sp>
      <p:sp>
        <p:nvSpPr>
          <p:cNvPr id="12" name="Line 18"/>
          <p:cNvSpPr>
            <a:spLocks noChangeShapeType="1"/>
          </p:cNvSpPr>
          <p:nvPr/>
        </p:nvSpPr>
        <p:spPr bwMode="auto">
          <a:xfrm>
            <a:off x="1693863" y="4706938"/>
            <a:ext cx="4687887" cy="0"/>
          </a:xfrm>
          <a:prstGeom prst="line">
            <a:avLst/>
          </a:prstGeom>
          <a:noFill/>
          <a:ln w="28575">
            <a:solidFill>
              <a:srgbClr val="FF0000"/>
            </a:solidFill>
            <a:round/>
            <a:headEnd/>
            <a:tailEnd/>
          </a:ln>
        </p:spPr>
        <p:txBody>
          <a:bodyPr wrap="none" anchor="ctr"/>
          <a:lstStyle/>
          <a:p>
            <a:endParaRPr lang="en-US"/>
          </a:p>
        </p:txBody>
      </p:sp>
      <p:sp>
        <p:nvSpPr>
          <p:cNvPr id="13" name="Rectangle 20"/>
          <p:cNvSpPr>
            <a:spLocks noChangeArrowheads="1"/>
          </p:cNvSpPr>
          <p:nvPr/>
        </p:nvSpPr>
        <p:spPr bwMode="auto">
          <a:xfrm>
            <a:off x="6444424" y="2590800"/>
            <a:ext cx="413576"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K</a:t>
            </a:r>
            <a:r>
              <a:rPr lang="en-US" baseline="-25000" dirty="0"/>
              <a:t>s</a:t>
            </a:r>
          </a:p>
        </p:txBody>
      </p:sp>
      <p:sp>
        <p:nvSpPr>
          <p:cNvPr id="14" name="Rectangle 21"/>
          <p:cNvSpPr>
            <a:spLocks noChangeArrowheads="1"/>
          </p:cNvSpPr>
          <p:nvPr/>
        </p:nvSpPr>
        <p:spPr bwMode="auto">
          <a:xfrm>
            <a:off x="6477000" y="4191000"/>
            <a:ext cx="879473"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WACC</a:t>
            </a:r>
          </a:p>
        </p:txBody>
      </p:sp>
      <p:sp>
        <p:nvSpPr>
          <p:cNvPr id="15" name="Rectangle 22"/>
          <p:cNvSpPr>
            <a:spLocks noChangeArrowheads="1"/>
          </p:cNvSpPr>
          <p:nvPr/>
        </p:nvSpPr>
        <p:spPr bwMode="auto">
          <a:xfrm>
            <a:off x="6553200" y="4572000"/>
            <a:ext cx="965009"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err="1"/>
              <a:t>K</a:t>
            </a:r>
            <a:r>
              <a:rPr lang="en-US" baseline="-25000" dirty="0" err="1"/>
              <a:t>d</a:t>
            </a:r>
            <a:r>
              <a:rPr lang="en-US" baseline="-25000" dirty="0"/>
              <a:t> </a:t>
            </a:r>
            <a:r>
              <a:rPr lang="en-US" dirty="0"/>
              <a:t>(1-T)</a:t>
            </a:r>
            <a:endParaRPr lang="en-US" baseline="-25000" dirty="0"/>
          </a:p>
        </p:txBody>
      </p:sp>
      <p:sp>
        <p:nvSpPr>
          <p:cNvPr id="17" name="Line 19"/>
          <p:cNvSpPr>
            <a:spLocks noChangeShapeType="1"/>
          </p:cNvSpPr>
          <p:nvPr/>
        </p:nvSpPr>
        <p:spPr bwMode="auto">
          <a:xfrm>
            <a:off x="1676400" y="4173538"/>
            <a:ext cx="4724400" cy="246062"/>
          </a:xfrm>
          <a:prstGeom prst="line">
            <a:avLst/>
          </a:prstGeom>
          <a:noFill/>
          <a:ln w="28575">
            <a:solidFill>
              <a:schemeClr val="tx1"/>
            </a:solidFill>
            <a:round/>
            <a:headEnd/>
            <a:tailEnd/>
          </a:ln>
        </p:spPr>
        <p:txBody>
          <a:bodyPr wrap="none" anchor="ctr"/>
          <a:lstStyle/>
          <a:p>
            <a:endParaRPr lang="en-US"/>
          </a:p>
        </p:txBody>
      </p:sp>
      <p:sp>
        <p:nvSpPr>
          <p:cNvPr id="18" name="Rectangle 17"/>
          <p:cNvSpPr>
            <a:spLocks noChangeArrowheads="1"/>
          </p:cNvSpPr>
          <p:nvPr/>
        </p:nvSpPr>
        <p:spPr bwMode="auto">
          <a:xfrm>
            <a:off x="6400800" y="5029200"/>
            <a:ext cx="2330450" cy="311367"/>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en-US" sz="1600" baseline="0" dirty="0">
                <a:cs typeface="B Zar" pitchFamily="2" charset="-78"/>
              </a:rPr>
              <a:t>D/V (%)</a:t>
            </a:r>
          </a:p>
        </p:txBody>
      </p:sp>
      <p:sp>
        <p:nvSpPr>
          <p:cNvPr id="23" name="Arc 36"/>
          <p:cNvSpPr>
            <a:spLocks/>
          </p:cNvSpPr>
          <p:nvPr/>
        </p:nvSpPr>
        <p:spPr bwMode="auto">
          <a:xfrm flipV="1">
            <a:off x="1676400" y="2895600"/>
            <a:ext cx="4724400" cy="1295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25400">
            <a:solidFill>
              <a:srgbClr val="0070C0"/>
            </a:solidFill>
            <a:round/>
            <a:headEnd/>
            <a:tailEnd/>
          </a:ln>
        </p:spPr>
        <p:txBody>
          <a:bodyPr wrap="none" anchor="ctr"/>
          <a:lstStyle/>
          <a:p>
            <a:endParaRPr lang="fa-I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52400"/>
            <a:ext cx="8229600" cy="1143000"/>
          </a:xfrm>
        </p:spPr>
        <p:txBody>
          <a:bodyPr/>
          <a:lstStyle/>
          <a:p>
            <a:pPr eaLnBrk="1" hangingPunct="1"/>
            <a:r>
              <a:rPr lang="fa-IR" dirty="0"/>
              <a:t>نتایج نظریۀ دوم مودیلیانی</a:t>
            </a:r>
            <a:r>
              <a:rPr lang="fa-IR" dirty="0">
                <a:cs typeface="B Zar" pitchFamily="2" charset="-78"/>
              </a:rPr>
              <a:t> </a:t>
            </a:r>
            <a:r>
              <a:rPr lang="fa-IR" dirty="0"/>
              <a:t>و</a:t>
            </a:r>
            <a:r>
              <a:rPr lang="fa-IR" dirty="0">
                <a:cs typeface="B Zar" pitchFamily="2" charset="-78"/>
              </a:rPr>
              <a:t> </a:t>
            </a:r>
            <a:r>
              <a:rPr lang="fa-IR" dirty="0"/>
              <a:t>میلر </a:t>
            </a:r>
            <a:endParaRPr lang="en-US" b="1" dirty="0"/>
          </a:p>
        </p:txBody>
      </p:sp>
      <p:sp>
        <p:nvSpPr>
          <p:cNvPr id="15363" name="Rectangle 4"/>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endParaRPr lang="fa-IR"/>
          </a:p>
        </p:txBody>
      </p:sp>
      <p:sp>
        <p:nvSpPr>
          <p:cNvPr id="15364" name="Rectangle 5"/>
          <p:cNvSpPr>
            <a:spLocks noChangeArrowheads="1"/>
          </p:cNvSpPr>
          <p:nvPr/>
        </p:nvSpPr>
        <p:spPr bwMode="auto">
          <a:xfrm>
            <a:off x="0" y="3624263"/>
            <a:ext cx="9144000" cy="0"/>
          </a:xfrm>
          <a:prstGeom prst="rect">
            <a:avLst/>
          </a:prstGeom>
          <a:noFill/>
          <a:ln w="9525">
            <a:noFill/>
            <a:miter lim="800000"/>
            <a:headEnd/>
            <a:tailEnd/>
          </a:ln>
        </p:spPr>
        <p:txBody>
          <a:bodyPr wrap="none" anchor="ctr">
            <a:spAutoFit/>
          </a:bodyPr>
          <a:lstStyle/>
          <a:p>
            <a:endParaRPr lang="fa-IR"/>
          </a:p>
        </p:txBody>
      </p:sp>
      <p:sp>
        <p:nvSpPr>
          <p:cNvPr id="15365"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a-IR"/>
          </a:p>
        </p:txBody>
      </p:sp>
      <p:sp>
        <p:nvSpPr>
          <p:cNvPr id="15366" name="Rectangle 7"/>
          <p:cNvSpPr>
            <a:spLocks noChangeArrowheads="1"/>
          </p:cNvSpPr>
          <p:nvPr/>
        </p:nvSpPr>
        <p:spPr bwMode="auto">
          <a:xfrm>
            <a:off x="0" y="390525"/>
            <a:ext cx="9144000" cy="0"/>
          </a:xfrm>
          <a:prstGeom prst="rect">
            <a:avLst/>
          </a:prstGeom>
          <a:noFill/>
          <a:ln w="9525">
            <a:noFill/>
            <a:miter lim="800000"/>
            <a:headEnd/>
            <a:tailEnd/>
          </a:ln>
        </p:spPr>
        <p:txBody>
          <a:bodyPr wrap="none" anchor="ctr">
            <a:spAutoFit/>
          </a:bodyPr>
          <a:lstStyle/>
          <a:p>
            <a:endParaRPr lang="fa-IR"/>
          </a:p>
        </p:txBody>
      </p:sp>
      <p:sp>
        <p:nvSpPr>
          <p:cNvPr id="15367"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fa-IR"/>
          </a:p>
        </p:txBody>
      </p:sp>
      <p:sp>
        <p:nvSpPr>
          <p:cNvPr id="15368" name="Rectangle 9"/>
          <p:cNvSpPr>
            <a:spLocks noChangeArrowheads="1"/>
          </p:cNvSpPr>
          <p:nvPr/>
        </p:nvSpPr>
        <p:spPr bwMode="auto">
          <a:xfrm>
            <a:off x="0" y="419100"/>
            <a:ext cx="9144000" cy="0"/>
          </a:xfrm>
          <a:prstGeom prst="rect">
            <a:avLst/>
          </a:prstGeom>
          <a:noFill/>
          <a:ln w="9525">
            <a:noFill/>
            <a:miter lim="800000"/>
            <a:headEnd/>
            <a:tailEnd/>
          </a:ln>
        </p:spPr>
        <p:txBody>
          <a:bodyPr wrap="none" anchor="ctr">
            <a:spAutoFit/>
          </a:bodyPr>
          <a:lstStyle/>
          <a:p>
            <a:endParaRPr lang="fa-IR"/>
          </a:p>
        </p:txBody>
      </p:sp>
      <p:sp>
        <p:nvSpPr>
          <p:cNvPr id="15369" name="Rectangle 24"/>
          <p:cNvSpPr>
            <a:spLocks noGrp="1" noChangeArrowheads="1"/>
          </p:cNvSpPr>
          <p:nvPr>
            <p:ph type="body" idx="1"/>
          </p:nvPr>
        </p:nvSpPr>
        <p:spPr>
          <a:xfrm>
            <a:off x="0" y="1600200"/>
            <a:ext cx="8686800" cy="4800600"/>
          </a:xfrm>
          <a:noFill/>
          <a:ln w="12700">
            <a:noFill/>
            <a:miter lim="800000"/>
            <a:headEnd/>
            <a:tailEnd/>
          </a:ln>
        </p:spPr>
        <p:txBody>
          <a:bodyPr lIns="90488" tIns="44450" rIns="90488" bIns="44450">
            <a:spAutoFit/>
          </a:bodyPr>
          <a:lstStyle/>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pPr>
            <a:endParaRPr lang="en-US" sz="2600" b="1" kern="1200" dirty="0">
              <a:latin typeface="IPT.Lotus" pitchFamily="2" charset="2"/>
              <a:cs typeface="Arial" charset="0"/>
            </a:endParaRPr>
          </a:p>
          <a:p>
            <a:pPr algn="l" rtl="0">
              <a:spcBef>
                <a:spcPct val="50000"/>
              </a:spcBef>
              <a:buNone/>
            </a:pPr>
            <a:endParaRPr lang="en-US" sz="2600" b="1" kern="1200" dirty="0">
              <a:latin typeface="IPT.Lotus" pitchFamily="2" charset="2"/>
              <a:cs typeface="Arial" charset="0"/>
            </a:endParaRPr>
          </a:p>
        </p:txBody>
      </p:sp>
      <p:sp>
        <p:nvSpPr>
          <p:cNvPr id="15370" name="Line 25"/>
          <p:cNvSpPr>
            <a:spLocks noChangeShapeType="1"/>
          </p:cNvSpPr>
          <p:nvPr/>
        </p:nvSpPr>
        <p:spPr bwMode="auto">
          <a:xfrm>
            <a:off x="1320800" y="2601913"/>
            <a:ext cx="0" cy="2436812"/>
          </a:xfrm>
          <a:prstGeom prst="line">
            <a:avLst/>
          </a:prstGeom>
          <a:noFill/>
          <a:ln w="25400">
            <a:solidFill>
              <a:schemeClr val="tx1"/>
            </a:solidFill>
            <a:round/>
            <a:headEnd/>
            <a:tailEnd/>
          </a:ln>
        </p:spPr>
        <p:txBody>
          <a:bodyPr wrap="none" anchor="ctr"/>
          <a:lstStyle/>
          <a:p>
            <a:endParaRPr lang="en-US"/>
          </a:p>
        </p:txBody>
      </p:sp>
      <p:sp>
        <p:nvSpPr>
          <p:cNvPr id="15371" name="Rectangle 26"/>
          <p:cNvSpPr>
            <a:spLocks noChangeArrowheads="1"/>
          </p:cNvSpPr>
          <p:nvPr/>
        </p:nvSpPr>
        <p:spPr bwMode="auto">
          <a:xfrm>
            <a:off x="-152400" y="2057400"/>
            <a:ext cx="3246438" cy="345992"/>
          </a:xfrm>
          <a:prstGeom prst="rect">
            <a:avLst/>
          </a:prstGeom>
          <a:noFill/>
          <a:ln w="12700">
            <a:noFill/>
            <a:miter lim="800000"/>
            <a:headEnd/>
            <a:tailEnd/>
          </a:ln>
        </p:spPr>
        <p:txBody>
          <a:bodyPr wrap="square" lIns="90488" tIns="44450" rIns="90488" bIns="44450">
            <a:spAutoFit/>
          </a:bodyPr>
          <a:lstStyle/>
          <a:p>
            <a:pPr algn="ctr" eaLnBrk="0" hangingPunct="0">
              <a:lnSpc>
                <a:spcPct val="90000"/>
              </a:lnSpc>
            </a:pPr>
            <a:r>
              <a:rPr lang="fa-IR" baseline="0" dirty="0">
                <a:cs typeface="B Zar" pitchFamily="2" charset="-78"/>
              </a:rPr>
              <a:t>ارزش شرکت (میلیارد ریال)</a:t>
            </a:r>
            <a:endParaRPr lang="en-US" baseline="0" dirty="0">
              <a:cs typeface="B Zar" pitchFamily="2" charset="-78"/>
            </a:endParaRPr>
          </a:p>
        </p:txBody>
      </p:sp>
      <p:sp>
        <p:nvSpPr>
          <p:cNvPr id="15372" name="Rectangle 27"/>
          <p:cNvSpPr>
            <a:spLocks noChangeArrowheads="1"/>
          </p:cNvSpPr>
          <p:nvPr/>
        </p:nvSpPr>
        <p:spPr bwMode="auto">
          <a:xfrm>
            <a:off x="876300" y="2655888"/>
            <a:ext cx="706438" cy="2390775"/>
          </a:xfrm>
          <a:prstGeom prst="rect">
            <a:avLst/>
          </a:prstGeom>
          <a:noFill/>
          <a:ln w="12700">
            <a:noFill/>
            <a:miter lim="800000"/>
            <a:headEnd/>
            <a:tailEnd/>
          </a:ln>
        </p:spPr>
        <p:txBody>
          <a:bodyPr lIns="90488" tIns="44450" rIns="90488" bIns="44450">
            <a:spAutoFit/>
          </a:bodyPr>
          <a:lstStyle/>
          <a:p>
            <a:pPr eaLnBrk="0" hangingPunct="0">
              <a:spcBef>
                <a:spcPct val="60000"/>
              </a:spcBef>
            </a:pPr>
            <a:r>
              <a:rPr lang="en-US" sz="2600" b="1" baseline="0" dirty="0">
                <a:latin typeface="+mn-lt"/>
              </a:rPr>
              <a:t>4</a:t>
            </a:r>
          </a:p>
          <a:p>
            <a:pPr eaLnBrk="0" hangingPunct="0">
              <a:spcBef>
                <a:spcPct val="60000"/>
              </a:spcBef>
            </a:pPr>
            <a:r>
              <a:rPr lang="en-US" sz="2600" b="1" baseline="0" dirty="0">
                <a:latin typeface="+mn-lt"/>
              </a:rPr>
              <a:t>3</a:t>
            </a:r>
          </a:p>
          <a:p>
            <a:pPr eaLnBrk="0" hangingPunct="0">
              <a:spcBef>
                <a:spcPct val="60000"/>
              </a:spcBef>
            </a:pPr>
            <a:r>
              <a:rPr lang="en-US" sz="2600" b="1" baseline="0" dirty="0">
                <a:latin typeface="+mn-lt"/>
              </a:rPr>
              <a:t>2</a:t>
            </a:r>
          </a:p>
          <a:p>
            <a:pPr eaLnBrk="0" hangingPunct="0">
              <a:spcBef>
                <a:spcPct val="60000"/>
              </a:spcBef>
            </a:pPr>
            <a:r>
              <a:rPr lang="en-US" sz="2600" b="1" baseline="0" dirty="0">
                <a:latin typeface="+mn-lt"/>
              </a:rPr>
              <a:t>1</a:t>
            </a:r>
          </a:p>
        </p:txBody>
      </p:sp>
      <p:sp>
        <p:nvSpPr>
          <p:cNvPr id="15373" name="Rectangle 28"/>
          <p:cNvSpPr>
            <a:spLocks noChangeArrowheads="1"/>
          </p:cNvSpPr>
          <p:nvPr/>
        </p:nvSpPr>
        <p:spPr bwMode="auto">
          <a:xfrm>
            <a:off x="1176338" y="5000625"/>
            <a:ext cx="7304087" cy="48577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600" b="1" baseline="0" dirty="0">
                <a:latin typeface="+mn-lt"/>
              </a:rPr>
              <a:t>0	0.5	1.0	1.5	2.0	2.5</a:t>
            </a:r>
          </a:p>
        </p:txBody>
      </p:sp>
      <p:sp>
        <p:nvSpPr>
          <p:cNvPr id="15374" name="Rectangle 29"/>
          <p:cNvSpPr>
            <a:spLocks noChangeArrowheads="1"/>
          </p:cNvSpPr>
          <p:nvPr/>
        </p:nvSpPr>
        <p:spPr bwMode="auto">
          <a:xfrm>
            <a:off x="6243638" y="4835608"/>
            <a:ext cx="2570162" cy="345992"/>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fa-IR" baseline="0" dirty="0">
                <a:cs typeface="B Zar" pitchFamily="2" charset="-78"/>
              </a:rPr>
              <a:t>بدهی</a:t>
            </a:r>
            <a:r>
              <a:rPr lang="fa-IR" dirty="0">
                <a:cs typeface="B Zar" pitchFamily="2" charset="-78"/>
              </a:rPr>
              <a:t> (میلیارد ریال)</a:t>
            </a:r>
            <a:endParaRPr lang="en-US" baseline="0" dirty="0">
              <a:cs typeface="B Zar" pitchFamily="2" charset="-78"/>
            </a:endParaRPr>
          </a:p>
        </p:txBody>
      </p:sp>
      <p:sp>
        <p:nvSpPr>
          <p:cNvPr id="15375" name="Line 30"/>
          <p:cNvSpPr>
            <a:spLocks noChangeShapeType="1"/>
          </p:cNvSpPr>
          <p:nvPr/>
        </p:nvSpPr>
        <p:spPr bwMode="auto">
          <a:xfrm>
            <a:off x="1331913" y="4038600"/>
            <a:ext cx="4535487" cy="0"/>
          </a:xfrm>
          <a:prstGeom prst="line">
            <a:avLst/>
          </a:prstGeom>
          <a:noFill/>
          <a:ln w="25400">
            <a:solidFill>
              <a:schemeClr val="tx1"/>
            </a:solidFill>
            <a:round/>
            <a:headEnd/>
            <a:tailEnd/>
          </a:ln>
        </p:spPr>
        <p:txBody>
          <a:bodyPr wrap="none" anchor="ctr"/>
          <a:lstStyle/>
          <a:p>
            <a:endParaRPr lang="en-US"/>
          </a:p>
        </p:txBody>
      </p:sp>
      <p:sp>
        <p:nvSpPr>
          <p:cNvPr id="15377" name="Rectangle 32"/>
          <p:cNvSpPr>
            <a:spLocks noChangeArrowheads="1"/>
          </p:cNvSpPr>
          <p:nvPr/>
        </p:nvSpPr>
        <p:spPr bwMode="auto">
          <a:xfrm>
            <a:off x="6019800" y="3824233"/>
            <a:ext cx="447239" cy="366767"/>
          </a:xfrm>
          <a:prstGeom prst="rect">
            <a:avLst/>
          </a:prstGeom>
          <a:noFill/>
          <a:ln w="12700">
            <a:noFill/>
            <a:miter lim="800000"/>
            <a:headEnd/>
            <a:tailEnd/>
          </a:ln>
        </p:spPr>
        <p:txBody>
          <a:bodyPr wrap="none" lIns="90488" tIns="44450" rIns="90488" bIns="44450">
            <a:spAutoFit/>
          </a:bodyPr>
          <a:lstStyle/>
          <a:p>
            <a:pPr rtl="1"/>
            <a:r>
              <a:rPr lang="en-US" dirty="0"/>
              <a:t>V</a:t>
            </a:r>
            <a:r>
              <a:rPr lang="en-US" baseline="-25000" dirty="0"/>
              <a:t>U</a:t>
            </a:r>
            <a:endParaRPr lang="en-US" dirty="0"/>
          </a:p>
        </p:txBody>
      </p:sp>
      <p:sp>
        <p:nvSpPr>
          <p:cNvPr id="15381" name="Line 36"/>
          <p:cNvSpPr>
            <a:spLocks noChangeShapeType="1"/>
          </p:cNvSpPr>
          <p:nvPr/>
        </p:nvSpPr>
        <p:spPr bwMode="auto">
          <a:xfrm>
            <a:off x="1333500" y="5011738"/>
            <a:ext cx="5219700" cy="0"/>
          </a:xfrm>
          <a:prstGeom prst="line">
            <a:avLst/>
          </a:prstGeom>
          <a:noFill/>
          <a:ln w="12700">
            <a:solidFill>
              <a:schemeClr val="tx1"/>
            </a:solidFill>
            <a:round/>
            <a:headEnd/>
            <a:tailEnd/>
          </a:ln>
        </p:spPr>
        <p:txBody>
          <a:bodyPr wrap="none" anchor="ctr"/>
          <a:lstStyle/>
          <a:p>
            <a:endParaRPr lang="en-US"/>
          </a:p>
        </p:txBody>
      </p:sp>
      <p:cxnSp>
        <p:nvCxnSpPr>
          <p:cNvPr id="19" name="Straight Connector 18"/>
          <p:cNvCxnSpPr/>
          <p:nvPr/>
        </p:nvCxnSpPr>
        <p:spPr>
          <a:xfrm flipV="1">
            <a:off x="1331912" y="3200400"/>
            <a:ext cx="4535488" cy="838200"/>
          </a:xfrm>
          <a:prstGeom prst="line">
            <a:avLst/>
          </a:prstGeom>
          <a:noFill/>
          <a:ln w="25400">
            <a:solidFill>
              <a:schemeClr val="accent6"/>
            </a:solidFill>
            <a:round/>
            <a:headEnd/>
            <a:tailEnd/>
          </a:ln>
        </p:spPr>
      </p:cxnSp>
      <p:sp>
        <p:nvSpPr>
          <p:cNvPr id="21" name="Rectangle 32"/>
          <p:cNvSpPr>
            <a:spLocks noChangeArrowheads="1"/>
          </p:cNvSpPr>
          <p:nvPr/>
        </p:nvSpPr>
        <p:spPr bwMode="auto">
          <a:xfrm>
            <a:off x="6019800" y="2986033"/>
            <a:ext cx="421591" cy="366767"/>
          </a:xfrm>
          <a:prstGeom prst="rect">
            <a:avLst/>
          </a:prstGeom>
          <a:noFill/>
          <a:ln w="12700">
            <a:noFill/>
            <a:miter lim="800000"/>
            <a:headEnd/>
            <a:tailEnd/>
          </a:ln>
        </p:spPr>
        <p:txBody>
          <a:bodyPr wrap="none" lIns="90488" tIns="44450" rIns="90488" bIns="44450">
            <a:spAutoFit/>
          </a:bodyPr>
          <a:lstStyle/>
          <a:p>
            <a:pPr rtl="1"/>
            <a:r>
              <a:rPr lang="en-US" dirty="0"/>
              <a:t>V</a:t>
            </a:r>
            <a:r>
              <a:rPr lang="en-US" baseline="-25000" dirty="0"/>
              <a:t>L</a:t>
            </a:r>
            <a:endParaRPr lang="en-US" dirty="0"/>
          </a:p>
        </p:txBody>
      </p:sp>
      <p:sp>
        <p:nvSpPr>
          <p:cNvPr id="22" name="Rectangle 34"/>
          <p:cNvSpPr>
            <a:spLocks noChangeArrowheads="1"/>
          </p:cNvSpPr>
          <p:nvPr/>
        </p:nvSpPr>
        <p:spPr bwMode="auto">
          <a:xfrm>
            <a:off x="5410200" y="3519433"/>
            <a:ext cx="490520" cy="366767"/>
          </a:xfrm>
          <a:prstGeom prst="rect">
            <a:avLst/>
          </a:prstGeom>
          <a:noFill/>
          <a:ln w="12700">
            <a:noFill/>
            <a:miter lim="800000"/>
            <a:headEnd/>
            <a:tailEnd/>
          </a:ln>
        </p:spPr>
        <p:txBody>
          <a:bodyPr wrap="none" lIns="90488" tIns="44450" rIns="90488" bIns="44450">
            <a:spAutoFit/>
          </a:bodyPr>
          <a:lstStyle/>
          <a:p>
            <a:pPr eaLnBrk="0" hangingPunct="0"/>
            <a:r>
              <a:rPr lang="en-US" baseline="0" dirty="0"/>
              <a:t>TD</a:t>
            </a:r>
          </a:p>
        </p:txBody>
      </p:sp>
      <p:sp>
        <p:nvSpPr>
          <p:cNvPr id="23" name="Line 35"/>
          <p:cNvSpPr>
            <a:spLocks noChangeShapeType="1"/>
          </p:cNvSpPr>
          <p:nvPr/>
        </p:nvSpPr>
        <p:spPr bwMode="auto">
          <a:xfrm>
            <a:off x="5334000" y="3276600"/>
            <a:ext cx="0" cy="762000"/>
          </a:xfrm>
          <a:prstGeom prst="line">
            <a:avLst/>
          </a:prstGeom>
          <a:noFill/>
          <a:ln w="12700">
            <a:solidFill>
              <a:schemeClr val="tx1"/>
            </a:solidFill>
            <a:round/>
            <a:headEnd type="triangle" w="med" len="med"/>
            <a:tailEnd type="triangle" w="med" len="med"/>
          </a:ln>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معادلۀ حَمدا</a:t>
            </a:r>
            <a:endParaRPr lang="en-US" dirty="0"/>
          </a:p>
        </p:txBody>
      </p:sp>
      <p:graphicFrame>
        <p:nvGraphicFramePr>
          <p:cNvPr id="16" name="Content Placeholder 1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graphicFrame>
        <p:nvGraphicFramePr>
          <p:cNvPr id="11" name="Object 3"/>
          <p:cNvGraphicFramePr>
            <a:graphicFrameLocks noChangeAspect="1"/>
          </p:cNvGraphicFramePr>
          <p:nvPr/>
        </p:nvGraphicFramePr>
        <p:xfrm>
          <a:off x="882650" y="5327883"/>
          <a:ext cx="7499350" cy="542692"/>
        </p:xfrm>
        <a:graphic>
          <a:graphicData uri="http://schemas.openxmlformats.org/presentationml/2006/ole">
            <mc:AlternateContent xmlns:mc="http://schemas.openxmlformats.org/markup-compatibility/2006">
              <mc:Choice xmlns:v="urn:schemas-microsoft-com:vml" Requires="v">
                <p:oleObj spid="_x0000_s144391" name="Equation" r:id="rId8" imgW="3174840" imgH="228600" progId="Equation.3">
                  <p:embed/>
                </p:oleObj>
              </mc:Choice>
              <mc:Fallback>
                <p:oleObj name="Equation" r:id="rId8" imgW="3174840" imgH="2286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82650" y="5327883"/>
                        <a:ext cx="7499350" cy="5426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4387" name="Object 3"/>
          <p:cNvGraphicFramePr>
            <a:graphicFrameLocks noChangeAspect="1"/>
          </p:cNvGraphicFramePr>
          <p:nvPr/>
        </p:nvGraphicFramePr>
        <p:xfrm>
          <a:off x="1501775" y="3733800"/>
          <a:ext cx="5737225" cy="573250"/>
        </p:xfrm>
        <a:graphic>
          <a:graphicData uri="http://schemas.openxmlformats.org/presentationml/2006/ole">
            <mc:AlternateContent xmlns:mc="http://schemas.openxmlformats.org/markup-compatibility/2006">
              <mc:Choice xmlns:v="urn:schemas-microsoft-com:vml" Requires="v">
                <p:oleObj spid="_x0000_s144392" name="Equation" r:id="rId10" imgW="2247840" imgH="228600" progId="Equation.3">
                  <p:embed/>
                </p:oleObj>
              </mc:Choice>
              <mc:Fallback>
                <p:oleObj name="Equation" r:id="rId10" imgW="2247840" imgH="22860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01775" y="3733800"/>
                        <a:ext cx="5737225" cy="573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4388" name="Object 4"/>
          <p:cNvGraphicFramePr>
            <a:graphicFrameLocks noChangeAspect="1"/>
          </p:cNvGraphicFramePr>
          <p:nvPr/>
        </p:nvGraphicFramePr>
        <p:xfrm>
          <a:off x="2514600" y="2371725"/>
          <a:ext cx="3489325" cy="600075"/>
        </p:xfrm>
        <a:graphic>
          <a:graphicData uri="http://schemas.openxmlformats.org/presentationml/2006/ole">
            <mc:AlternateContent xmlns:mc="http://schemas.openxmlformats.org/markup-compatibility/2006">
              <mc:Choice xmlns:v="urn:schemas-microsoft-com:vml" Requires="v">
                <p:oleObj spid="_x0000_s144393" name="Equation" r:id="rId12" imgW="1015920" imgH="177480" progId="Equation.3">
                  <p:embed/>
                </p:oleObj>
              </mc:Choice>
              <mc:Fallback>
                <p:oleObj name="Equation" r:id="rId12" imgW="1015920" imgH="177480" progId="Equation.3">
                  <p:embed/>
                  <p:pic>
                    <p:nvPicPr>
                      <p:cNvPr id="0"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14600" y="2371725"/>
                        <a:ext cx="3489325" cy="600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13"/>
          <p:cNvGraphicFramePr>
            <a:graphicFrameLocks noChangeAspect="1"/>
          </p:cNvGraphicFramePr>
          <p:nvPr/>
        </p:nvGraphicFramePr>
        <p:xfrm>
          <a:off x="3224213" y="5943600"/>
          <a:ext cx="2852737" cy="465137"/>
        </p:xfrm>
        <a:graphic>
          <a:graphicData uri="http://schemas.openxmlformats.org/presentationml/2006/ole">
            <mc:AlternateContent xmlns:mc="http://schemas.openxmlformats.org/markup-compatibility/2006">
              <mc:Choice xmlns:v="urn:schemas-microsoft-com:vml" Requires="v">
                <p:oleObj spid="_x0000_s144394" name="Equation" r:id="rId14" imgW="1091880" imgH="177480" progId="Equation.3">
                  <p:embed/>
                </p:oleObj>
              </mc:Choice>
              <mc:Fallback>
                <p:oleObj name="Equation" r:id="rId14" imgW="1091880" imgH="177480" progId="Equation.3">
                  <p:embed/>
                  <p:pic>
                    <p:nvPicPr>
                      <p:cNvPr id="0" name="Picture 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224213" y="5943600"/>
                        <a:ext cx="2852737" cy="4651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par>
                                <p:cTn id="14" presetID="42" presetClass="entr" presetSubtype="0" fill="hold" nodeType="withEffect">
                                  <p:stCondLst>
                                    <p:cond delay="0"/>
                                  </p:stCondLst>
                                  <p:childTnLst>
                                    <p:set>
                                      <p:cBhvr>
                                        <p:cTn id="15" dur="1" fill="hold">
                                          <p:stCondLst>
                                            <p:cond delay="0"/>
                                          </p:stCondLst>
                                        </p:cTn>
                                        <p:tgtEl>
                                          <p:spTgt spid="144387"/>
                                        </p:tgtEl>
                                        <p:attrNameLst>
                                          <p:attrName>style.visibility</p:attrName>
                                        </p:attrNameLst>
                                      </p:cBhvr>
                                      <p:to>
                                        <p:strVal val="visible"/>
                                      </p:to>
                                    </p:set>
                                    <p:animEffect transition="in" filter="fade">
                                      <p:cBhvr>
                                        <p:cTn id="16" dur="1000"/>
                                        <p:tgtEl>
                                          <p:spTgt spid="144387"/>
                                        </p:tgtEl>
                                      </p:cBhvr>
                                    </p:animEffect>
                                    <p:anim calcmode="lin" valueType="num">
                                      <p:cBhvr>
                                        <p:cTn id="17" dur="1000" fill="hold"/>
                                        <p:tgtEl>
                                          <p:spTgt spid="144387"/>
                                        </p:tgtEl>
                                        <p:attrNameLst>
                                          <p:attrName>ppt_x</p:attrName>
                                        </p:attrNameLst>
                                      </p:cBhvr>
                                      <p:tavLst>
                                        <p:tav tm="0">
                                          <p:val>
                                            <p:strVal val="#ppt_x"/>
                                          </p:val>
                                        </p:tav>
                                        <p:tav tm="100000">
                                          <p:val>
                                            <p:strVal val="#ppt_x"/>
                                          </p:val>
                                        </p:tav>
                                      </p:tavLst>
                                    </p:anim>
                                    <p:anim calcmode="lin" valueType="num">
                                      <p:cBhvr>
                                        <p:cTn id="18" dur="1000" fill="hold"/>
                                        <p:tgtEl>
                                          <p:spTgt spid="14438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144388"/>
                                        </p:tgtEl>
                                        <p:attrNameLst>
                                          <p:attrName>style.visibility</p:attrName>
                                        </p:attrNameLst>
                                      </p:cBhvr>
                                      <p:to>
                                        <p:strVal val="visible"/>
                                      </p:to>
                                    </p:set>
                                    <p:animEffect transition="in" filter="fade">
                                      <p:cBhvr>
                                        <p:cTn id="21" dur="1000"/>
                                        <p:tgtEl>
                                          <p:spTgt spid="144388"/>
                                        </p:tgtEl>
                                      </p:cBhvr>
                                    </p:animEffect>
                                    <p:anim calcmode="lin" valueType="num">
                                      <p:cBhvr>
                                        <p:cTn id="22" dur="1000" fill="hold"/>
                                        <p:tgtEl>
                                          <p:spTgt spid="144388"/>
                                        </p:tgtEl>
                                        <p:attrNameLst>
                                          <p:attrName>ppt_x</p:attrName>
                                        </p:attrNameLst>
                                      </p:cBhvr>
                                      <p:tavLst>
                                        <p:tav tm="0">
                                          <p:val>
                                            <p:strVal val="#ppt_x"/>
                                          </p:val>
                                        </p:tav>
                                        <p:tav tm="100000">
                                          <p:val>
                                            <p:strVal val="#ppt_x"/>
                                          </p:val>
                                        </p:tav>
                                      </p:tavLst>
                                    </p:anim>
                                    <p:anim calcmode="lin" valueType="num">
                                      <p:cBhvr>
                                        <p:cTn id="23" dur="1000" fill="hold"/>
                                        <p:tgtEl>
                                          <p:spTgt spid="1443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500" b="1" dirty="0"/>
              <a:t>هزینۀ سرمایه</a:t>
            </a:r>
            <a:endParaRPr lang="en-US" sz="3500" b="1"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a:t>
            </a:fld>
            <a:endParaRPr lang="en-US"/>
          </a:p>
        </p:txBody>
      </p:sp>
      <p:graphicFrame>
        <p:nvGraphicFramePr>
          <p:cNvPr id="5" name="Content Placeholder 4"/>
          <p:cNvGraphicFramePr>
            <a:graphicFrameLocks/>
          </p:cNvGraphicFramePr>
          <p:nvPr/>
        </p:nvGraphicFramePr>
        <p:xfrm>
          <a:off x="228600" y="14478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انتقادت وارد بر مدل </a:t>
            </a:r>
            <a:r>
              <a:rPr lang="en-US" dirty="0"/>
              <a:t>MM</a:t>
            </a:r>
          </a:p>
        </p:txBody>
      </p:sp>
      <p:graphicFrame>
        <p:nvGraphicFramePr>
          <p:cNvPr id="5" name="Content Placeholder 4"/>
          <p:cNvGraphicFramePr>
            <a:graphicFrameLocks noGrp="1"/>
          </p:cNvGraphicFramePr>
          <p:nvPr>
            <p:ph idx="1"/>
          </p:nvPr>
        </p:nvGraphicFramePr>
        <p:xfrm>
          <a:off x="-762000" y="1371600"/>
          <a:ext cx="94488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هزینه‌های ناشی از وجود بدهی در ساختار سرمایه</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a:t>هزینه‌های ناشی از وجود بدهی در ساختار سرمایه</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نظریۀ دادوستد</a:t>
            </a:r>
            <a:endParaRPr lang="en-US" dirty="0"/>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graphicFrame>
        <p:nvGraphicFramePr>
          <p:cNvPr id="6" name="Content Placeholder 5"/>
          <p:cNvGraphicFramePr>
            <a:graphicFrameLocks noGrp="1" noChangeAspect="1"/>
          </p:cNvGraphicFramePr>
          <p:nvPr>
            <p:ph idx="1"/>
          </p:nvPr>
        </p:nvGraphicFramePr>
        <p:xfrm>
          <a:off x="304800" y="2819400"/>
          <a:ext cx="3757613" cy="522287"/>
        </p:xfrm>
        <a:graphic>
          <a:graphicData uri="http://schemas.openxmlformats.org/presentationml/2006/ole">
            <mc:AlternateContent xmlns:mc="http://schemas.openxmlformats.org/markup-compatibility/2006">
              <mc:Choice xmlns:v="urn:schemas-microsoft-com:vml" Requires="v">
                <p:oleObj spid="_x0000_s145412" name="Equation" r:id="rId3" imgW="3288960" imgH="457200" progId="Equation.3">
                  <p:embed/>
                </p:oleObj>
              </mc:Choice>
              <mc:Fallback>
                <p:oleObj name="Equation" r:id="rId3" imgW="3288960" imgH="457200" progId="Equation.3">
                  <p:embed/>
                  <p:pic>
                    <p:nvPicPr>
                      <p:cNvPr id="0" name="Content Placeholder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819400"/>
                        <a:ext cx="3757613" cy="522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Diagram 34"/>
          <p:cNvGraphicFramePr/>
          <p:nvPr/>
        </p:nvGraphicFramePr>
        <p:xfrm>
          <a:off x="304800" y="1295400"/>
          <a:ext cx="8382000" cy="1295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pSp>
        <p:nvGrpSpPr>
          <p:cNvPr id="8" name="Group 28"/>
          <p:cNvGrpSpPr>
            <a:grpSpLocks/>
          </p:cNvGrpSpPr>
          <p:nvPr/>
        </p:nvGrpSpPr>
        <p:grpSpPr bwMode="auto">
          <a:xfrm>
            <a:off x="1219200" y="3352800"/>
            <a:ext cx="7315200" cy="3352800"/>
            <a:chOff x="823609" y="1381758"/>
            <a:chExt cx="9515889" cy="4805707"/>
          </a:xfrm>
        </p:grpSpPr>
        <p:sp>
          <p:nvSpPr>
            <p:cNvPr id="9" name="Line 23"/>
            <p:cNvSpPr>
              <a:spLocks noChangeShapeType="1"/>
            </p:cNvSpPr>
            <p:nvPr/>
          </p:nvSpPr>
          <p:spPr bwMode="auto">
            <a:xfrm>
              <a:off x="1524000" y="1677988"/>
              <a:ext cx="0" cy="3808412"/>
            </a:xfrm>
            <a:prstGeom prst="line">
              <a:avLst/>
            </a:prstGeom>
            <a:noFill/>
            <a:ln w="50800">
              <a:solidFill>
                <a:schemeClr val="tx1"/>
              </a:solidFill>
              <a:round/>
              <a:headEnd type="none" w="sm" len="sm"/>
              <a:tailEnd type="none" w="sm" len="sm"/>
            </a:ln>
          </p:spPr>
          <p:txBody>
            <a:bodyPr wrap="none" anchor="ctr"/>
            <a:lstStyle/>
            <a:p>
              <a:endParaRPr lang="en-US"/>
            </a:p>
          </p:txBody>
        </p:sp>
        <p:sp>
          <p:nvSpPr>
            <p:cNvPr id="11" name="Line 25"/>
            <p:cNvSpPr>
              <a:spLocks noChangeShapeType="1"/>
            </p:cNvSpPr>
            <p:nvPr/>
          </p:nvSpPr>
          <p:spPr bwMode="auto">
            <a:xfrm>
              <a:off x="1525588" y="4112274"/>
              <a:ext cx="6633186" cy="0"/>
            </a:xfrm>
            <a:prstGeom prst="line">
              <a:avLst/>
            </a:prstGeom>
            <a:noFill/>
            <a:ln w="25400">
              <a:solidFill>
                <a:schemeClr val="tx1"/>
              </a:solidFill>
              <a:round/>
              <a:headEnd type="none" w="sm" len="sm"/>
              <a:tailEnd type="none" w="sm" len="sm"/>
            </a:ln>
          </p:spPr>
          <p:txBody>
            <a:bodyPr wrap="none" anchor="ctr"/>
            <a:lstStyle/>
            <a:p>
              <a:endParaRPr lang="en-US"/>
            </a:p>
          </p:txBody>
        </p:sp>
        <p:sp>
          <p:nvSpPr>
            <p:cNvPr id="12" name="Rectangle 28"/>
            <p:cNvSpPr>
              <a:spLocks noChangeArrowheads="1"/>
            </p:cNvSpPr>
            <p:nvPr/>
          </p:nvSpPr>
          <p:spPr bwMode="auto">
            <a:xfrm>
              <a:off x="8366506" y="5313700"/>
              <a:ext cx="1189486" cy="530299"/>
            </a:xfrm>
            <a:prstGeom prst="rect">
              <a:avLst/>
            </a:prstGeom>
            <a:noFill/>
            <a:ln w="9525">
              <a:noFill/>
              <a:miter lim="800000"/>
              <a:headEnd/>
              <a:tailEnd/>
            </a:ln>
          </p:spPr>
          <p:txBody>
            <a:bodyPr wrap="square" lIns="92075" tIns="46038" rIns="92075" bIns="46038">
              <a:spAutoFit/>
            </a:bodyPr>
            <a:lstStyle/>
            <a:p>
              <a:pPr algn="ctr" eaLnBrk="0" hangingPunct="0">
                <a:spcBef>
                  <a:spcPct val="50000"/>
                </a:spcBef>
              </a:pPr>
              <a:r>
                <a:rPr lang="en-US" baseline="0" dirty="0">
                  <a:latin typeface="Times New Roman" pitchFamily="18" charset="0"/>
                </a:rPr>
                <a:t>D/V</a:t>
              </a:r>
            </a:p>
          </p:txBody>
        </p:sp>
        <p:sp>
          <p:nvSpPr>
            <p:cNvPr id="13" name="Rectangle 29"/>
            <p:cNvSpPr>
              <a:spLocks noChangeArrowheads="1"/>
            </p:cNvSpPr>
            <p:nvPr/>
          </p:nvSpPr>
          <p:spPr bwMode="auto">
            <a:xfrm rot="16200000">
              <a:off x="-764554" y="3340761"/>
              <a:ext cx="3657601" cy="481276"/>
            </a:xfrm>
            <a:prstGeom prst="rect">
              <a:avLst/>
            </a:prstGeom>
            <a:noFill/>
            <a:ln w="9525">
              <a:noFill/>
              <a:miter lim="800000"/>
              <a:headEnd/>
              <a:tailEnd/>
            </a:ln>
          </p:spPr>
          <p:txBody>
            <a:bodyPr lIns="92075" tIns="46038" rIns="92075" bIns="46038">
              <a:spAutoFit/>
            </a:bodyPr>
            <a:lstStyle/>
            <a:p>
              <a:pPr algn="ctr" eaLnBrk="0" hangingPunct="0">
                <a:spcBef>
                  <a:spcPct val="50000"/>
                </a:spcBef>
              </a:pPr>
              <a:r>
                <a:rPr lang="fa-IR" baseline="0" dirty="0">
                  <a:latin typeface="Times New Roman" pitchFamily="18" charset="0"/>
                  <a:cs typeface="B Zar" pitchFamily="2" charset="-78"/>
                </a:rPr>
                <a:t>ارزش بازار شرکت</a:t>
              </a:r>
              <a:endParaRPr lang="en-US" baseline="0" dirty="0">
                <a:latin typeface="Times New Roman" pitchFamily="18" charset="0"/>
                <a:cs typeface="B Zar" pitchFamily="2" charset="-78"/>
              </a:endParaRPr>
            </a:p>
          </p:txBody>
        </p:sp>
        <p:sp>
          <p:nvSpPr>
            <p:cNvPr id="14" name="Line 30"/>
            <p:cNvSpPr>
              <a:spLocks noChangeShapeType="1"/>
            </p:cNvSpPr>
            <p:nvPr/>
          </p:nvSpPr>
          <p:spPr bwMode="auto">
            <a:xfrm flipV="1">
              <a:off x="6176297" y="4112275"/>
              <a:ext cx="17677" cy="1374126"/>
            </a:xfrm>
            <a:prstGeom prst="line">
              <a:avLst/>
            </a:prstGeom>
            <a:noFill/>
            <a:ln w="12700">
              <a:solidFill>
                <a:schemeClr val="tx1"/>
              </a:solidFill>
              <a:round/>
              <a:headEnd type="stealth" w="med" len="lg"/>
              <a:tailEnd type="stealth" w="med" len="lg"/>
            </a:ln>
          </p:spPr>
          <p:txBody>
            <a:bodyPr wrap="none" anchor="ctr"/>
            <a:lstStyle/>
            <a:p>
              <a:endParaRPr lang="en-US"/>
            </a:p>
          </p:txBody>
        </p:sp>
        <p:sp>
          <p:nvSpPr>
            <p:cNvPr id="15" name="Rectangle 31"/>
            <p:cNvSpPr>
              <a:spLocks noChangeArrowheads="1"/>
            </p:cNvSpPr>
            <p:nvPr/>
          </p:nvSpPr>
          <p:spPr bwMode="auto">
            <a:xfrm>
              <a:off x="6374544" y="4767597"/>
              <a:ext cx="2262173" cy="292079"/>
            </a:xfrm>
            <a:prstGeom prst="rect">
              <a:avLst/>
            </a:prstGeom>
            <a:noFill/>
            <a:ln w="9525">
              <a:noFill/>
              <a:miter lim="800000"/>
              <a:headEnd/>
              <a:tailEnd/>
            </a:ln>
          </p:spPr>
          <p:txBody>
            <a:bodyPr wrap="square" lIns="92075" tIns="46038" rIns="92075" bIns="46038">
              <a:spAutoFit/>
            </a:bodyPr>
            <a:lstStyle/>
            <a:p>
              <a:pPr algn="r" eaLnBrk="0" hangingPunct="0">
                <a:lnSpc>
                  <a:spcPct val="40000"/>
                </a:lnSpc>
                <a:spcBef>
                  <a:spcPct val="50000"/>
                </a:spcBef>
              </a:pPr>
              <a:r>
                <a:rPr lang="fa-IR" dirty="0">
                  <a:cs typeface="B Zar" pitchFamily="2" charset="-78"/>
                </a:rPr>
                <a:t>ارزش شرکت اهرمی</a:t>
              </a:r>
              <a:endParaRPr lang="en-US" dirty="0">
                <a:cs typeface="B Zar" pitchFamily="2" charset="-78"/>
              </a:endParaRPr>
            </a:p>
          </p:txBody>
        </p:sp>
        <p:sp>
          <p:nvSpPr>
            <p:cNvPr id="17" name="Rectangle 33"/>
            <p:cNvSpPr>
              <a:spLocks noChangeArrowheads="1"/>
            </p:cNvSpPr>
            <p:nvPr/>
          </p:nvSpPr>
          <p:spPr bwMode="auto">
            <a:xfrm>
              <a:off x="1980189" y="3675391"/>
              <a:ext cx="2808374" cy="274433"/>
            </a:xfrm>
            <a:prstGeom prst="rect">
              <a:avLst/>
            </a:prstGeom>
            <a:noFill/>
            <a:ln w="9525">
              <a:noFill/>
              <a:miter lim="800000"/>
              <a:headEnd/>
              <a:tailEnd/>
            </a:ln>
          </p:spPr>
          <p:txBody>
            <a:bodyPr wrap="square" lIns="92075" tIns="46038" rIns="92075" bIns="46038">
              <a:spAutoFit/>
            </a:bodyPr>
            <a:lstStyle/>
            <a:p>
              <a:pPr algn="r" eaLnBrk="0" hangingPunct="0">
                <a:lnSpc>
                  <a:spcPct val="40000"/>
                </a:lnSpc>
                <a:spcBef>
                  <a:spcPct val="50000"/>
                </a:spcBef>
              </a:pPr>
              <a:r>
                <a:rPr lang="fa-IR" sz="1600" baseline="0" dirty="0">
                  <a:latin typeface="Times New Roman" pitchFamily="18" charset="0"/>
                  <a:cs typeface="B Zar" pitchFamily="2" charset="-78"/>
                </a:rPr>
                <a:t>ارزش</a:t>
              </a:r>
              <a:r>
                <a:rPr lang="fa-IR" sz="1600" dirty="0">
                  <a:latin typeface="Times New Roman" pitchFamily="18" charset="0"/>
                  <a:cs typeface="B Zar" pitchFamily="2" charset="-78"/>
                </a:rPr>
                <a:t> فعلی سپر مالیلتی بهره</a:t>
              </a:r>
              <a:endParaRPr lang="en-US" sz="1600" baseline="0" dirty="0">
                <a:latin typeface="Times New Roman" pitchFamily="18" charset="0"/>
                <a:cs typeface="B Zar" pitchFamily="2" charset="-78"/>
              </a:endParaRPr>
            </a:p>
          </p:txBody>
        </p:sp>
        <p:sp>
          <p:nvSpPr>
            <p:cNvPr id="18" name="Line 34"/>
            <p:cNvSpPr>
              <a:spLocks noChangeShapeType="1"/>
            </p:cNvSpPr>
            <p:nvPr/>
          </p:nvSpPr>
          <p:spPr bwMode="auto">
            <a:xfrm>
              <a:off x="6176297" y="1490979"/>
              <a:ext cx="0" cy="1419868"/>
            </a:xfrm>
            <a:prstGeom prst="line">
              <a:avLst/>
            </a:prstGeom>
            <a:noFill/>
            <a:ln w="12700">
              <a:solidFill>
                <a:schemeClr val="tx1"/>
              </a:solidFill>
              <a:round/>
              <a:headEnd type="stealth" w="med" len="lg"/>
              <a:tailEnd type="stealth" w="med" len="lg"/>
            </a:ln>
          </p:spPr>
          <p:txBody>
            <a:bodyPr wrap="none" anchor="ctr"/>
            <a:lstStyle/>
            <a:p>
              <a:endParaRPr lang="en-US"/>
            </a:p>
          </p:txBody>
        </p:sp>
        <p:sp>
          <p:nvSpPr>
            <p:cNvPr id="19" name="Rectangle 35"/>
            <p:cNvSpPr>
              <a:spLocks noChangeArrowheads="1"/>
            </p:cNvSpPr>
            <p:nvPr/>
          </p:nvSpPr>
          <p:spPr bwMode="auto">
            <a:xfrm>
              <a:off x="5878925" y="2037082"/>
              <a:ext cx="4460573" cy="351634"/>
            </a:xfrm>
            <a:prstGeom prst="rect">
              <a:avLst/>
            </a:prstGeom>
            <a:noFill/>
            <a:ln w="9525">
              <a:noFill/>
              <a:miter lim="800000"/>
              <a:headEnd/>
              <a:tailEnd/>
            </a:ln>
          </p:spPr>
          <p:txBody>
            <a:bodyPr wrap="square" lIns="92075" tIns="46038" rIns="92075" bIns="46038">
              <a:spAutoFit/>
            </a:bodyPr>
            <a:lstStyle/>
            <a:p>
              <a:pPr algn="r" eaLnBrk="0" hangingPunct="0">
                <a:lnSpc>
                  <a:spcPct val="40000"/>
                </a:lnSpc>
                <a:spcBef>
                  <a:spcPct val="50000"/>
                </a:spcBef>
              </a:pPr>
              <a:r>
                <a:rPr lang="fa-IR" dirty="0">
                  <a:cs typeface="B Zar" pitchFamily="2" charset="-78"/>
                </a:rPr>
                <a:t>ارزش فعلی هزینه‌های بحران مالی و نمایندگی</a:t>
              </a:r>
              <a:endParaRPr lang="en-US" dirty="0">
                <a:cs typeface="B Zar" pitchFamily="2" charset="-78"/>
              </a:endParaRPr>
            </a:p>
          </p:txBody>
        </p:sp>
        <p:sp>
          <p:nvSpPr>
            <p:cNvPr id="20" name="Rectangle 36"/>
            <p:cNvSpPr>
              <a:spLocks noChangeArrowheads="1"/>
            </p:cNvSpPr>
            <p:nvPr/>
          </p:nvSpPr>
          <p:spPr bwMode="auto">
            <a:xfrm>
              <a:off x="7663154" y="1381758"/>
              <a:ext cx="2163953" cy="292079"/>
            </a:xfrm>
            <a:prstGeom prst="rect">
              <a:avLst/>
            </a:prstGeom>
            <a:noFill/>
            <a:ln w="9525">
              <a:noFill/>
              <a:miter lim="800000"/>
              <a:headEnd/>
              <a:tailEnd/>
            </a:ln>
          </p:spPr>
          <p:txBody>
            <a:bodyPr wrap="square" lIns="92075" tIns="46038" rIns="92075" bIns="46038">
              <a:spAutoFit/>
            </a:bodyPr>
            <a:lstStyle/>
            <a:p>
              <a:pPr algn="r" eaLnBrk="0" hangingPunct="0">
                <a:lnSpc>
                  <a:spcPct val="40000"/>
                </a:lnSpc>
                <a:spcBef>
                  <a:spcPct val="50000"/>
                </a:spcBef>
              </a:pPr>
              <a:r>
                <a:rPr lang="fa-IR" dirty="0">
                  <a:cs typeface="B Zar" pitchFamily="2" charset="-78"/>
                </a:rPr>
                <a:t>ارزش شرکت اهرمی</a:t>
              </a:r>
              <a:endParaRPr lang="en-US" dirty="0">
                <a:cs typeface="B Zar" pitchFamily="2" charset="-78"/>
              </a:endParaRPr>
            </a:p>
          </p:txBody>
        </p:sp>
        <p:sp>
          <p:nvSpPr>
            <p:cNvPr id="21" name="Line 37"/>
            <p:cNvSpPr>
              <a:spLocks noChangeShapeType="1"/>
            </p:cNvSpPr>
            <p:nvPr/>
          </p:nvSpPr>
          <p:spPr bwMode="auto">
            <a:xfrm flipH="1" flipV="1">
              <a:off x="6870163" y="1381758"/>
              <a:ext cx="594743"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2" name="Line 38"/>
            <p:cNvSpPr>
              <a:spLocks noChangeShapeType="1"/>
            </p:cNvSpPr>
            <p:nvPr/>
          </p:nvSpPr>
          <p:spPr bwMode="auto">
            <a:xfrm>
              <a:off x="5383306" y="2583185"/>
              <a:ext cx="0" cy="2948957"/>
            </a:xfrm>
            <a:prstGeom prst="line">
              <a:avLst/>
            </a:prstGeom>
            <a:noFill/>
            <a:ln w="12700">
              <a:solidFill>
                <a:schemeClr val="tx1"/>
              </a:solidFill>
              <a:prstDash val="dash"/>
              <a:round/>
              <a:headEnd type="none" w="sm" len="sm"/>
              <a:tailEnd type="none" w="sm" len="sm"/>
            </a:ln>
          </p:spPr>
          <p:txBody>
            <a:bodyPr wrap="none" anchor="ctr"/>
            <a:lstStyle/>
            <a:p>
              <a:endParaRPr lang="en-US"/>
            </a:p>
          </p:txBody>
        </p:sp>
        <p:sp>
          <p:nvSpPr>
            <p:cNvPr id="23" name="Rectangle 39"/>
            <p:cNvSpPr>
              <a:spLocks noChangeArrowheads="1"/>
            </p:cNvSpPr>
            <p:nvPr/>
          </p:nvSpPr>
          <p:spPr bwMode="auto">
            <a:xfrm>
              <a:off x="4507963" y="5657166"/>
              <a:ext cx="2362201" cy="530299"/>
            </a:xfrm>
            <a:prstGeom prst="rect">
              <a:avLst/>
            </a:prstGeom>
            <a:noFill/>
            <a:ln w="9525">
              <a:noFill/>
              <a:miter lim="800000"/>
              <a:headEnd/>
              <a:tailEnd/>
            </a:ln>
          </p:spPr>
          <p:txBody>
            <a:bodyPr lIns="92075" tIns="46038" rIns="92075" bIns="46038">
              <a:spAutoFit/>
            </a:bodyPr>
            <a:lstStyle/>
            <a:p>
              <a:pPr rtl="1"/>
              <a:r>
                <a:rPr lang="fa-IR" dirty="0">
                  <a:solidFill>
                    <a:schemeClr val="bg1"/>
                  </a:solidFill>
                  <a:cs typeface="B Zar" pitchFamily="2" charset="-78"/>
                </a:rPr>
                <a:t>نسبت بهینۀ بدهی</a:t>
              </a:r>
              <a:endParaRPr lang="en-US" dirty="0">
                <a:solidFill>
                  <a:schemeClr val="bg1"/>
                </a:solidFill>
                <a:cs typeface="B Zar" pitchFamily="2" charset="-78"/>
              </a:endParaRPr>
            </a:p>
          </p:txBody>
        </p:sp>
        <p:sp>
          <p:nvSpPr>
            <p:cNvPr id="25" name="Rectangle 41"/>
            <p:cNvSpPr>
              <a:spLocks noChangeArrowheads="1"/>
            </p:cNvSpPr>
            <p:nvPr/>
          </p:nvSpPr>
          <p:spPr bwMode="auto">
            <a:xfrm>
              <a:off x="1715724" y="1709420"/>
              <a:ext cx="2819401" cy="351634"/>
            </a:xfrm>
            <a:prstGeom prst="rect">
              <a:avLst/>
            </a:prstGeom>
            <a:noFill/>
            <a:ln w="9525">
              <a:noFill/>
              <a:miter lim="800000"/>
              <a:headEnd/>
              <a:tailEnd/>
            </a:ln>
          </p:spPr>
          <p:txBody>
            <a:bodyPr lIns="92075" tIns="46038" rIns="92075" bIns="46038">
              <a:spAutoFit/>
            </a:bodyPr>
            <a:lstStyle/>
            <a:p>
              <a:pPr algn="r" eaLnBrk="0" hangingPunct="0">
                <a:lnSpc>
                  <a:spcPct val="40000"/>
                </a:lnSpc>
                <a:spcBef>
                  <a:spcPct val="50000"/>
                </a:spcBef>
              </a:pPr>
              <a:r>
                <a:rPr lang="fa-IR" dirty="0">
                  <a:cs typeface="B Zar" pitchFamily="2" charset="-78"/>
                </a:rPr>
                <a:t>بیشینه ارزش شرکت</a:t>
              </a:r>
              <a:endParaRPr lang="en-US" dirty="0">
                <a:cs typeface="B Zar" pitchFamily="2" charset="-78"/>
              </a:endParaRPr>
            </a:p>
          </p:txBody>
        </p:sp>
        <p:sp>
          <p:nvSpPr>
            <p:cNvPr id="26" name="Line 42"/>
            <p:cNvSpPr>
              <a:spLocks noChangeShapeType="1"/>
            </p:cNvSpPr>
            <p:nvPr/>
          </p:nvSpPr>
          <p:spPr bwMode="auto">
            <a:xfrm>
              <a:off x="4699094" y="1818640"/>
              <a:ext cx="684212" cy="684213"/>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24" name="Line 40"/>
            <p:cNvSpPr>
              <a:spLocks noChangeShapeType="1"/>
            </p:cNvSpPr>
            <p:nvPr/>
          </p:nvSpPr>
          <p:spPr bwMode="auto">
            <a:xfrm flipH="1" flipV="1">
              <a:off x="1517476" y="2583185"/>
              <a:ext cx="3865830" cy="0"/>
            </a:xfrm>
            <a:prstGeom prst="line">
              <a:avLst/>
            </a:prstGeom>
            <a:noFill/>
            <a:ln w="12700">
              <a:solidFill>
                <a:schemeClr val="tx1"/>
              </a:solidFill>
              <a:prstDash val="dash"/>
              <a:round/>
              <a:headEnd type="none" w="sm" len="sm"/>
              <a:tailEnd type="none" w="sm" len="sm"/>
            </a:ln>
          </p:spPr>
          <p:txBody>
            <a:bodyPr wrap="none" anchor="ctr">
              <a:noAutofit/>
            </a:bodyPr>
            <a:lstStyle/>
            <a:p>
              <a:endParaRPr lang="en-US"/>
            </a:p>
          </p:txBody>
        </p:sp>
      </p:grpSp>
      <p:sp>
        <p:nvSpPr>
          <p:cNvPr id="28" name="Line 30"/>
          <p:cNvSpPr>
            <a:spLocks noChangeShapeType="1"/>
          </p:cNvSpPr>
          <p:nvPr/>
        </p:nvSpPr>
        <p:spPr bwMode="auto">
          <a:xfrm flipV="1">
            <a:off x="4191000" y="4267200"/>
            <a:ext cx="0" cy="990600"/>
          </a:xfrm>
          <a:prstGeom prst="line">
            <a:avLst/>
          </a:prstGeom>
          <a:noFill/>
          <a:ln w="12700">
            <a:solidFill>
              <a:schemeClr val="tx1"/>
            </a:solidFill>
            <a:round/>
            <a:headEnd type="stealth" w="med" len="lg"/>
            <a:tailEnd type="stealth" w="med" len="lg"/>
          </a:ln>
        </p:spPr>
        <p:txBody>
          <a:bodyPr wrap="none" anchor="ctr"/>
          <a:lstStyle/>
          <a:p>
            <a:endParaRPr lang="en-US"/>
          </a:p>
        </p:txBody>
      </p:sp>
      <p:cxnSp>
        <p:nvCxnSpPr>
          <p:cNvPr id="30" name="Straight Connector 29"/>
          <p:cNvCxnSpPr>
            <a:stCxn id="36" idx="0"/>
          </p:cNvCxnSpPr>
          <p:nvPr/>
        </p:nvCxnSpPr>
        <p:spPr>
          <a:xfrm flipV="1">
            <a:off x="1752600" y="2895600"/>
            <a:ext cx="4572000" cy="2370834"/>
          </a:xfrm>
          <a:prstGeom prst="line">
            <a:avLst/>
          </a:prstGeom>
          <a:ln w="25400">
            <a:solidFill>
              <a:srgbClr val="0097CC"/>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0800000">
            <a:off x="1752601" y="6248399"/>
            <a:ext cx="5181600" cy="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1752600" y="4191000"/>
            <a:ext cx="4724400" cy="1143000"/>
          </a:xfrm>
          <a:custGeom>
            <a:avLst/>
            <a:gdLst>
              <a:gd name="connsiteX0" fmla="*/ 0 w 4180114"/>
              <a:gd name="connsiteY0" fmla="*/ 924076 h 982133"/>
              <a:gd name="connsiteX1" fmla="*/ 2583543 w 4180114"/>
              <a:gd name="connsiteY1" fmla="*/ 9676 h 982133"/>
              <a:gd name="connsiteX2" fmla="*/ 4180114 w 4180114"/>
              <a:gd name="connsiteY2" fmla="*/ 982133 h 982133"/>
              <a:gd name="connsiteX3" fmla="*/ 4180114 w 4180114"/>
              <a:gd name="connsiteY3" fmla="*/ 982133 h 982133"/>
              <a:gd name="connsiteX4" fmla="*/ 4180114 w 4180114"/>
              <a:gd name="connsiteY4" fmla="*/ 982133 h 9821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80114" h="982133">
                <a:moveTo>
                  <a:pt x="0" y="924076"/>
                </a:moveTo>
                <a:cubicBezTo>
                  <a:pt x="943428" y="462038"/>
                  <a:pt x="1886857" y="0"/>
                  <a:pt x="2583543" y="9676"/>
                </a:cubicBezTo>
                <a:cubicBezTo>
                  <a:pt x="3280229" y="19352"/>
                  <a:pt x="4180114" y="982133"/>
                  <a:pt x="4180114" y="982133"/>
                </a:cubicBezTo>
                <a:lnTo>
                  <a:pt x="4180114" y="982133"/>
                </a:lnTo>
                <a:lnTo>
                  <a:pt x="4180114" y="982133"/>
                </a:lnTo>
              </a:path>
            </a:pathLst>
          </a:cu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نظریۀ سلسله مراتبی</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نظریۀ اطلاعات نامتقارن یا هشداردهنده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نظریۀ اطلاعات نامتقارن یا هشداردهنده</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37</a:t>
            </a:fld>
            <a:endParaRPr lang="en-US"/>
          </a:p>
        </p:txBody>
      </p:sp>
      <p:sp>
        <p:nvSpPr>
          <p:cNvPr id="23555" name="Rectangle 2"/>
          <p:cNvSpPr>
            <a:spLocks noGrp="1" noChangeArrowheads="1"/>
          </p:cNvSpPr>
          <p:nvPr>
            <p:ph type="title"/>
          </p:nvPr>
        </p:nvSpPr>
        <p:spPr/>
        <p:txBody>
          <a:bodyPr/>
          <a:lstStyle/>
          <a:p>
            <a:endParaRPr lang="en-US"/>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Elham" pitchFamily="2" charset="-78"/>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sz="3600" b="1" dirty="0"/>
              <a:t>هزینۀ سرمایه: میانگین موزون هزینۀ اجزا</a:t>
            </a:r>
            <a:endParaRPr lang="en-US" sz="3600"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graphicFrame>
        <p:nvGraphicFramePr>
          <p:cNvPr id="3075" name="Content Placeholder 6"/>
          <p:cNvGraphicFramePr>
            <a:graphicFrameLocks noChangeAspect="1"/>
          </p:cNvGraphicFramePr>
          <p:nvPr/>
        </p:nvGraphicFramePr>
        <p:xfrm>
          <a:off x="1841500" y="2840038"/>
          <a:ext cx="6637338" cy="566737"/>
        </p:xfrm>
        <a:graphic>
          <a:graphicData uri="http://schemas.openxmlformats.org/presentationml/2006/ole">
            <mc:AlternateContent xmlns:mc="http://schemas.openxmlformats.org/markup-compatibility/2006">
              <mc:Choice xmlns:v="urn:schemas-microsoft-com:vml" Requires="v">
                <p:oleObj spid="_x0000_s158723" name="Equation" r:id="rId8" imgW="2323800" imgH="228600" progId="Equation.3">
                  <p:embed/>
                </p:oleObj>
              </mc:Choice>
              <mc:Fallback>
                <p:oleObj name="Equation" r:id="rId8" imgW="2323800" imgH="228600" progId="Equation.3">
                  <p:embed/>
                  <p:pic>
                    <p:nvPicPr>
                      <p:cNvPr id="0" name="Content Placeholder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41500" y="2840038"/>
                        <a:ext cx="6637338" cy="5667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a:t>هزینۀ اجزای سرمایه</a:t>
            </a:r>
            <a:endParaRPr lang="en-US" b="1" dirty="0"/>
          </a:p>
        </p:txBody>
      </p:sp>
      <p:graphicFrame>
        <p:nvGraphicFramePr>
          <p:cNvPr id="7" name="Content Placeholder 6"/>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6</a:t>
            </a:fld>
            <a:endParaRPr lang="en-US"/>
          </a:p>
        </p:txBody>
      </p:sp>
      <p:pic>
        <p:nvPicPr>
          <p:cNvPr id="43010" name="Picture 2" descr="C:\Users\radpour\Desktop\canstock5189497.jpg"/>
          <p:cNvPicPr>
            <a:picLocks noChangeAspect="1" noChangeArrowheads="1"/>
          </p:cNvPicPr>
          <p:nvPr/>
        </p:nvPicPr>
        <p:blipFill>
          <a:blip r:embed="rId4" cstate="print"/>
          <a:srcRect/>
          <a:stretch>
            <a:fillRect/>
          </a:stretch>
        </p:blipFill>
        <p:spPr bwMode="auto">
          <a:xfrm>
            <a:off x="4876801" y="1447800"/>
            <a:ext cx="3886200" cy="4648200"/>
          </a:xfrm>
          <a:prstGeom prst="rect">
            <a:avLst/>
          </a:prstGeom>
          <a:noFill/>
        </p:spPr>
      </p:pic>
      <p:sp>
        <p:nvSpPr>
          <p:cNvPr id="15" name="Freeform 14"/>
          <p:cNvSpPr/>
          <p:nvPr/>
        </p:nvSpPr>
        <p:spPr>
          <a:xfrm>
            <a:off x="2866459" y="3048000"/>
            <a:ext cx="1485900" cy="2175737"/>
          </a:xfrm>
          <a:custGeom>
            <a:avLst/>
            <a:gdLst>
              <a:gd name="connsiteX0" fmla="*/ 0 w 1485900"/>
              <a:gd name="connsiteY0" fmla="*/ 148590 h 2175737"/>
              <a:gd name="connsiteX1" fmla="*/ 43521 w 1485900"/>
              <a:gd name="connsiteY1" fmla="*/ 43521 h 2175737"/>
              <a:gd name="connsiteX2" fmla="*/ 148590 w 1485900"/>
              <a:gd name="connsiteY2" fmla="*/ 0 h 2175737"/>
              <a:gd name="connsiteX3" fmla="*/ 1337310 w 1485900"/>
              <a:gd name="connsiteY3" fmla="*/ 0 h 2175737"/>
              <a:gd name="connsiteX4" fmla="*/ 1442379 w 1485900"/>
              <a:gd name="connsiteY4" fmla="*/ 43521 h 2175737"/>
              <a:gd name="connsiteX5" fmla="*/ 1485900 w 1485900"/>
              <a:gd name="connsiteY5" fmla="*/ 148590 h 2175737"/>
              <a:gd name="connsiteX6" fmla="*/ 1485900 w 1485900"/>
              <a:gd name="connsiteY6" fmla="*/ 2027147 h 2175737"/>
              <a:gd name="connsiteX7" fmla="*/ 1442379 w 1485900"/>
              <a:gd name="connsiteY7" fmla="*/ 2132216 h 2175737"/>
              <a:gd name="connsiteX8" fmla="*/ 1337310 w 1485900"/>
              <a:gd name="connsiteY8" fmla="*/ 2175737 h 2175737"/>
              <a:gd name="connsiteX9" fmla="*/ 148590 w 1485900"/>
              <a:gd name="connsiteY9" fmla="*/ 2175737 h 2175737"/>
              <a:gd name="connsiteX10" fmla="*/ 43521 w 1485900"/>
              <a:gd name="connsiteY10" fmla="*/ 2132216 h 2175737"/>
              <a:gd name="connsiteX11" fmla="*/ 0 w 1485900"/>
              <a:gd name="connsiteY11" fmla="*/ 2027147 h 2175737"/>
              <a:gd name="connsiteX12" fmla="*/ 0 w 1485900"/>
              <a:gd name="connsiteY12" fmla="*/ 148590 h 217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5900" h="2175737">
                <a:moveTo>
                  <a:pt x="0" y="148590"/>
                </a:moveTo>
                <a:cubicBezTo>
                  <a:pt x="0" y="109181"/>
                  <a:pt x="15655" y="71387"/>
                  <a:pt x="43521" y="43521"/>
                </a:cubicBezTo>
                <a:cubicBezTo>
                  <a:pt x="71387" y="15655"/>
                  <a:pt x="109182" y="0"/>
                  <a:pt x="148590" y="0"/>
                </a:cubicBezTo>
                <a:lnTo>
                  <a:pt x="1337310" y="0"/>
                </a:lnTo>
                <a:cubicBezTo>
                  <a:pt x="1376719" y="0"/>
                  <a:pt x="1414513" y="15655"/>
                  <a:pt x="1442379" y="43521"/>
                </a:cubicBezTo>
                <a:cubicBezTo>
                  <a:pt x="1470245" y="71387"/>
                  <a:pt x="1485900" y="109182"/>
                  <a:pt x="1485900" y="148590"/>
                </a:cubicBezTo>
                <a:lnTo>
                  <a:pt x="1485900" y="2027147"/>
                </a:lnTo>
                <a:cubicBezTo>
                  <a:pt x="1485900" y="2066556"/>
                  <a:pt x="1470245" y="2104350"/>
                  <a:pt x="1442379" y="2132216"/>
                </a:cubicBezTo>
                <a:cubicBezTo>
                  <a:pt x="1414513" y="2160082"/>
                  <a:pt x="1376718" y="2175737"/>
                  <a:pt x="1337310" y="2175737"/>
                </a:cubicBezTo>
                <a:lnTo>
                  <a:pt x="148590" y="2175737"/>
                </a:lnTo>
                <a:cubicBezTo>
                  <a:pt x="109181" y="2175737"/>
                  <a:pt x="71387" y="2160082"/>
                  <a:pt x="43521" y="2132216"/>
                </a:cubicBezTo>
                <a:cubicBezTo>
                  <a:pt x="15655" y="2104350"/>
                  <a:pt x="0" y="2066555"/>
                  <a:pt x="0" y="2027147"/>
                </a:cubicBezTo>
                <a:lnTo>
                  <a:pt x="0" y="148590"/>
                </a:lnTo>
                <a:close/>
              </a:path>
            </a:pathLst>
          </a:cu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38771" tIns="138771" rIns="138771" bIns="138771" numCol="1" spcCol="1270" anchor="ctr" anchorCtr="0">
            <a:noAutofit/>
          </a:bodyPr>
          <a:lstStyle/>
          <a:p>
            <a:pPr lvl="0" algn="ctr" defTabSz="1111250" rtl="1">
              <a:lnSpc>
                <a:spcPct val="150000"/>
              </a:lnSpc>
              <a:spcBef>
                <a:spcPct val="0"/>
              </a:spcBef>
              <a:spcAft>
                <a:spcPct val="35000"/>
              </a:spcAft>
            </a:pPr>
            <a:r>
              <a:rPr lang="fa-IR" sz="2500" kern="1200" dirty="0">
                <a:cs typeface="B Titr" pitchFamily="2" charset="-78"/>
              </a:rPr>
              <a:t>نرخ بازدۀ موردنظر سهامداران</a:t>
            </a:r>
            <a:endParaRPr lang="en-US" sz="2500" kern="1200" dirty="0">
              <a:cs typeface="B Titr" pitchFamily="2" charset="-78"/>
            </a:endParaRPr>
          </a:p>
        </p:txBody>
      </p:sp>
      <p:sp>
        <p:nvSpPr>
          <p:cNvPr id="17" name="Isosceles Triangle 16"/>
          <p:cNvSpPr/>
          <p:nvPr/>
        </p:nvSpPr>
        <p:spPr>
          <a:xfrm>
            <a:off x="2252096" y="5550661"/>
            <a:ext cx="619125" cy="619125"/>
          </a:xfrm>
          <a:prstGeom prst="triangle">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2">
            <a:schemeClr val="accent4">
              <a:tint val="40000"/>
              <a:alpha val="90000"/>
              <a:hueOff val="0"/>
              <a:satOff val="0"/>
              <a:lumOff val="0"/>
              <a:alphaOff val="0"/>
            </a:schemeClr>
          </a:effectRef>
          <a:fontRef idx="minor">
            <a:schemeClr val="dk1">
              <a:hueOff val="0"/>
              <a:satOff val="0"/>
              <a:lumOff val="0"/>
              <a:alphaOff val="0"/>
            </a:schemeClr>
          </a:fontRef>
        </p:style>
      </p:sp>
      <p:sp>
        <p:nvSpPr>
          <p:cNvPr id="18" name="Rectangle 17"/>
          <p:cNvSpPr/>
          <p:nvPr/>
        </p:nvSpPr>
        <p:spPr>
          <a:xfrm>
            <a:off x="703716" y="5285355"/>
            <a:ext cx="3715884" cy="259839"/>
          </a:xfrm>
          <a:prstGeom prst="rect">
            <a:avLst/>
          </a:prstGeom>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p:spPr>
        <p:style>
          <a:lnRef idx="1">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2">
            <a:schemeClr val="accent5">
              <a:tint val="40000"/>
              <a:alpha val="90000"/>
              <a:hueOff val="0"/>
              <a:satOff val="0"/>
              <a:lumOff val="0"/>
              <a:alphaOff val="0"/>
            </a:schemeClr>
          </a:effectRef>
          <a:fontRef idx="minor">
            <a:schemeClr val="dk1">
              <a:hueOff val="0"/>
              <a:satOff val="0"/>
              <a:lumOff val="0"/>
              <a:alphaOff val="0"/>
            </a:schemeClr>
          </a:fontRef>
        </p:style>
      </p:sp>
      <p:sp>
        <p:nvSpPr>
          <p:cNvPr id="19" name="Freeform 18"/>
          <p:cNvSpPr/>
          <p:nvPr/>
        </p:nvSpPr>
        <p:spPr>
          <a:xfrm>
            <a:off x="705932" y="454299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a:cs typeface="B Titr" pitchFamily="2" charset="-78"/>
              </a:rPr>
              <a:t>نرخ بازدۀ بدون ریسک</a:t>
            </a:r>
            <a:endParaRPr lang="en-US" sz="1300" kern="1200" dirty="0">
              <a:cs typeface="B Titr" pitchFamily="2" charset="-78"/>
            </a:endParaRPr>
          </a:p>
        </p:txBody>
      </p:sp>
      <p:sp>
        <p:nvSpPr>
          <p:cNvPr id="20" name="Freeform 19"/>
          <p:cNvSpPr/>
          <p:nvPr/>
        </p:nvSpPr>
        <p:spPr>
          <a:xfrm>
            <a:off x="703588" y="380004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a:cs typeface="B Titr" pitchFamily="2" charset="-78"/>
              </a:rPr>
              <a:t>صرف ریسک تجاری</a:t>
            </a:r>
            <a:endParaRPr lang="en-US" sz="1300" kern="1200" dirty="0">
              <a:cs typeface="B Titr" pitchFamily="2" charset="-78"/>
            </a:endParaRPr>
          </a:p>
        </p:txBody>
      </p:sp>
      <p:sp>
        <p:nvSpPr>
          <p:cNvPr id="21" name="Freeform 20"/>
          <p:cNvSpPr/>
          <p:nvPr/>
        </p:nvSpPr>
        <p:spPr>
          <a:xfrm>
            <a:off x="703595" y="3073602"/>
            <a:ext cx="1482602" cy="690741"/>
          </a:xfrm>
          <a:custGeom>
            <a:avLst/>
            <a:gdLst>
              <a:gd name="connsiteX0" fmla="*/ 0 w 1482602"/>
              <a:gd name="connsiteY0" fmla="*/ 115126 h 690741"/>
              <a:gd name="connsiteX1" fmla="*/ 33720 w 1482602"/>
              <a:gd name="connsiteY1" fmla="*/ 33720 h 690741"/>
              <a:gd name="connsiteX2" fmla="*/ 115126 w 1482602"/>
              <a:gd name="connsiteY2" fmla="*/ 0 h 690741"/>
              <a:gd name="connsiteX3" fmla="*/ 1367476 w 1482602"/>
              <a:gd name="connsiteY3" fmla="*/ 0 h 690741"/>
              <a:gd name="connsiteX4" fmla="*/ 1448882 w 1482602"/>
              <a:gd name="connsiteY4" fmla="*/ 33720 h 690741"/>
              <a:gd name="connsiteX5" fmla="*/ 1482602 w 1482602"/>
              <a:gd name="connsiteY5" fmla="*/ 115126 h 690741"/>
              <a:gd name="connsiteX6" fmla="*/ 1482602 w 1482602"/>
              <a:gd name="connsiteY6" fmla="*/ 575615 h 690741"/>
              <a:gd name="connsiteX7" fmla="*/ 1448882 w 1482602"/>
              <a:gd name="connsiteY7" fmla="*/ 657021 h 690741"/>
              <a:gd name="connsiteX8" fmla="*/ 1367476 w 1482602"/>
              <a:gd name="connsiteY8" fmla="*/ 690741 h 690741"/>
              <a:gd name="connsiteX9" fmla="*/ 115126 w 1482602"/>
              <a:gd name="connsiteY9" fmla="*/ 690741 h 690741"/>
              <a:gd name="connsiteX10" fmla="*/ 33720 w 1482602"/>
              <a:gd name="connsiteY10" fmla="*/ 657021 h 690741"/>
              <a:gd name="connsiteX11" fmla="*/ 0 w 1482602"/>
              <a:gd name="connsiteY11" fmla="*/ 575615 h 690741"/>
              <a:gd name="connsiteX12" fmla="*/ 0 w 1482602"/>
              <a:gd name="connsiteY12" fmla="*/ 115126 h 690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82602" h="690741">
                <a:moveTo>
                  <a:pt x="0" y="115126"/>
                </a:moveTo>
                <a:cubicBezTo>
                  <a:pt x="0" y="84593"/>
                  <a:pt x="12129" y="55310"/>
                  <a:pt x="33720" y="33720"/>
                </a:cubicBezTo>
                <a:cubicBezTo>
                  <a:pt x="55310" y="12130"/>
                  <a:pt x="84593" y="0"/>
                  <a:pt x="115126" y="0"/>
                </a:cubicBezTo>
                <a:lnTo>
                  <a:pt x="1367476" y="0"/>
                </a:lnTo>
                <a:cubicBezTo>
                  <a:pt x="1398009" y="0"/>
                  <a:pt x="1427292" y="12129"/>
                  <a:pt x="1448882" y="33720"/>
                </a:cubicBezTo>
                <a:cubicBezTo>
                  <a:pt x="1470472" y="55310"/>
                  <a:pt x="1482602" y="84593"/>
                  <a:pt x="1482602" y="115126"/>
                </a:cubicBezTo>
                <a:lnTo>
                  <a:pt x="1482602" y="575615"/>
                </a:lnTo>
                <a:cubicBezTo>
                  <a:pt x="1482602" y="606148"/>
                  <a:pt x="1470473" y="635431"/>
                  <a:pt x="1448882" y="657021"/>
                </a:cubicBezTo>
                <a:cubicBezTo>
                  <a:pt x="1427292" y="678611"/>
                  <a:pt x="1398009" y="690741"/>
                  <a:pt x="1367476" y="690741"/>
                </a:cubicBezTo>
                <a:lnTo>
                  <a:pt x="115126" y="690741"/>
                </a:lnTo>
                <a:cubicBezTo>
                  <a:pt x="84593" y="690741"/>
                  <a:pt x="55310" y="678612"/>
                  <a:pt x="33720" y="657021"/>
                </a:cubicBezTo>
                <a:cubicBezTo>
                  <a:pt x="12130" y="635431"/>
                  <a:pt x="0" y="606148"/>
                  <a:pt x="0" y="575615"/>
                </a:cubicBezTo>
                <a:lnTo>
                  <a:pt x="0" y="115126"/>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83249" tIns="83249" rIns="83249" bIns="83249" numCol="1" spcCol="1270" anchor="ctr" anchorCtr="0">
            <a:noAutofit/>
          </a:bodyPr>
          <a:lstStyle/>
          <a:p>
            <a:pPr lvl="0" algn="ctr" defTabSz="577850" rtl="1">
              <a:lnSpc>
                <a:spcPct val="90000"/>
              </a:lnSpc>
              <a:spcBef>
                <a:spcPct val="0"/>
              </a:spcBef>
              <a:spcAft>
                <a:spcPct val="35000"/>
              </a:spcAft>
            </a:pPr>
            <a:r>
              <a:rPr lang="fa-IR" sz="1300" kern="1200" dirty="0">
                <a:cs typeface="B Titr" pitchFamily="2" charset="-78"/>
              </a:rPr>
              <a:t>صرف ریسک مالی</a:t>
            </a:r>
            <a:endParaRPr lang="en-US" sz="1300" kern="1200" dirty="0">
              <a:cs typeface="B Titr" pitchFamily="2" charset="-78"/>
            </a:endParaRPr>
          </a:p>
        </p:txBody>
      </p:sp>
      <p:sp>
        <p:nvSpPr>
          <p:cNvPr id="23" name="Title 1"/>
          <p:cNvSpPr>
            <a:spLocks noGrp="1"/>
          </p:cNvSpPr>
          <p:nvPr>
            <p:ph type="title"/>
          </p:nvPr>
        </p:nvSpPr>
        <p:spPr/>
        <p:txBody>
          <a:bodyPr/>
          <a:lstStyle/>
          <a:p>
            <a:r>
              <a:rPr lang="fa-IR" sz="3600" dirty="0"/>
              <a:t>مثال: هزینۀ سهام</a:t>
            </a:r>
            <a:endParaRPr lang="en-US" sz="3600" dirty="0"/>
          </a:p>
        </p:txBody>
      </p:sp>
      <p:sp>
        <p:nvSpPr>
          <p:cNvPr id="4710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7107" name="Object 3"/>
          <p:cNvGraphicFramePr>
            <a:graphicFrameLocks noChangeAspect="1"/>
          </p:cNvGraphicFramePr>
          <p:nvPr/>
        </p:nvGraphicFramePr>
        <p:xfrm>
          <a:off x="85725" y="1585913"/>
          <a:ext cx="4687888" cy="942975"/>
        </p:xfrm>
        <a:graphic>
          <a:graphicData uri="http://schemas.openxmlformats.org/presentationml/2006/ole">
            <mc:AlternateContent xmlns:mc="http://schemas.openxmlformats.org/markup-compatibility/2006">
              <mc:Choice xmlns:v="urn:schemas-microsoft-com:vml" Requires="v">
                <p:oleObj spid="_x0000_s159747" name="Equation" r:id="rId5" imgW="2095200" imgH="419040" progId="Equation.3">
                  <p:embed/>
                </p:oleObj>
              </mc:Choice>
              <mc:Fallback>
                <p:oleObj name="Equation" r:id="rId5" imgW="2095200" imgH="41904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5" y="1585913"/>
                        <a:ext cx="4687888" cy="942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900" decel="100000" fill="hold"/>
                                        <p:tgtEl>
                                          <p:spTgt spid="15"/>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1000"/>
                                        <p:tgtEl>
                                          <p:spTgt spid="19"/>
                                        </p:tgtEl>
                                      </p:cBhvr>
                                    </p:animEffect>
                                    <p:anim calcmode="lin" valueType="num">
                                      <p:cBhvr>
                                        <p:cTn id="16" dur="1000" fill="hold"/>
                                        <p:tgtEl>
                                          <p:spTgt spid="19"/>
                                        </p:tgtEl>
                                        <p:attrNameLst>
                                          <p:attrName>ppt_x</p:attrName>
                                        </p:attrNameLst>
                                      </p:cBhvr>
                                      <p:tavLst>
                                        <p:tav tm="0">
                                          <p:val>
                                            <p:strVal val="#ppt_x"/>
                                          </p:val>
                                        </p:tav>
                                        <p:tav tm="100000">
                                          <p:val>
                                            <p:strVal val="#ppt_x"/>
                                          </p:val>
                                        </p:tav>
                                      </p:tavLst>
                                    </p:anim>
                                    <p:anim calcmode="lin" valueType="num">
                                      <p:cBhvr>
                                        <p:cTn id="17" dur="900" decel="100000" fill="hold"/>
                                        <p:tgtEl>
                                          <p:spTgt spid="19"/>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1000"/>
                                        <p:tgtEl>
                                          <p:spTgt spid="20"/>
                                        </p:tgtEl>
                                      </p:cBhvr>
                                    </p:animEffect>
                                    <p:anim calcmode="lin" valueType="num">
                                      <p:cBhvr>
                                        <p:cTn id="24" dur="1000" fill="hold"/>
                                        <p:tgtEl>
                                          <p:spTgt spid="20"/>
                                        </p:tgtEl>
                                        <p:attrNameLst>
                                          <p:attrName>ppt_x</p:attrName>
                                        </p:attrNameLst>
                                      </p:cBhvr>
                                      <p:tavLst>
                                        <p:tav tm="0">
                                          <p:val>
                                            <p:strVal val="#ppt_x"/>
                                          </p:val>
                                        </p:tav>
                                        <p:tav tm="100000">
                                          <p:val>
                                            <p:strVal val="#ppt_x"/>
                                          </p:val>
                                        </p:tav>
                                      </p:tavLst>
                                    </p:anim>
                                    <p:anim calcmode="lin" valueType="num">
                                      <p:cBhvr>
                                        <p:cTn id="25" dur="900" decel="100000" fill="hold"/>
                                        <p:tgtEl>
                                          <p:spTgt spid="20"/>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1000"/>
                                        <p:tgtEl>
                                          <p:spTgt spid="21"/>
                                        </p:tgtEl>
                                      </p:cBhvr>
                                    </p:animEffect>
                                    <p:anim calcmode="lin" valueType="num">
                                      <p:cBhvr>
                                        <p:cTn id="32" dur="1000" fill="hold"/>
                                        <p:tgtEl>
                                          <p:spTgt spid="21"/>
                                        </p:tgtEl>
                                        <p:attrNameLst>
                                          <p:attrName>ppt_x</p:attrName>
                                        </p:attrNameLst>
                                      </p:cBhvr>
                                      <p:tavLst>
                                        <p:tav tm="0">
                                          <p:val>
                                            <p:strVal val="#ppt_x"/>
                                          </p:val>
                                        </p:tav>
                                        <p:tav tm="100000">
                                          <p:val>
                                            <p:strVal val="#ppt_x"/>
                                          </p:val>
                                        </p:tav>
                                      </p:tavLst>
                                    </p:anim>
                                    <p:anim calcmode="lin" valueType="num">
                                      <p:cBhvr>
                                        <p:cTn id="33" dur="900" decel="100000" fill="hold"/>
                                        <p:tgtEl>
                                          <p:spTgt spid="21"/>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1" presetClass="entr" presetSubtype="0" fill="hold" nodeType="clickEffect">
                                  <p:stCondLst>
                                    <p:cond delay="0"/>
                                  </p:stCondLst>
                                  <p:childTnLst>
                                    <p:set>
                                      <p:cBhvr>
                                        <p:cTn id="38" dur="1" fill="hold">
                                          <p:stCondLst>
                                            <p:cond delay="0"/>
                                          </p:stCondLst>
                                        </p:cTn>
                                        <p:tgtEl>
                                          <p:spTgt spid="47107"/>
                                        </p:tgtEl>
                                        <p:attrNameLst>
                                          <p:attrName>style.visibility</p:attrName>
                                        </p:attrNameLst>
                                      </p:cBhvr>
                                      <p:to>
                                        <p:strVal val="visible"/>
                                      </p:to>
                                    </p:set>
                                    <p:animEffect transition="in" filter="fade">
                                      <p:cBhvr>
                                        <p:cTn id="39" dur="770" decel="100000"/>
                                        <p:tgtEl>
                                          <p:spTgt spid="47107"/>
                                        </p:tgtEl>
                                      </p:cBhvr>
                                    </p:animEffect>
                                    <p:animScale>
                                      <p:cBhvr>
                                        <p:cTn id="40" dur="770" decel="100000"/>
                                        <p:tgtEl>
                                          <p:spTgt spid="47107"/>
                                        </p:tgtEl>
                                      </p:cBhvr>
                                      <p:from x="10000" y="10000"/>
                                      <p:to x="200000" y="450000"/>
                                    </p:animScale>
                                    <p:animScale>
                                      <p:cBhvr>
                                        <p:cTn id="41" dur="1230" accel="100000" fill="hold">
                                          <p:stCondLst>
                                            <p:cond delay="770"/>
                                          </p:stCondLst>
                                        </p:cTn>
                                        <p:tgtEl>
                                          <p:spTgt spid="47107"/>
                                        </p:tgtEl>
                                      </p:cBhvr>
                                      <p:from x="200000" y="450000"/>
                                      <p:to x="100000" y="100000"/>
                                    </p:animScale>
                                    <p:set>
                                      <p:cBhvr>
                                        <p:cTn id="42" dur="770" fill="hold"/>
                                        <p:tgtEl>
                                          <p:spTgt spid="47107"/>
                                        </p:tgtEl>
                                        <p:attrNameLst>
                                          <p:attrName>ppt_x</p:attrName>
                                        </p:attrNameLst>
                                      </p:cBhvr>
                                      <p:to>
                                        <p:strVal val="(0.5)"/>
                                      </p:to>
                                    </p:set>
                                    <p:anim from="(0.5)" to="(#ppt_x)" calcmode="lin" valueType="num">
                                      <p:cBhvr>
                                        <p:cTn id="43" dur="1230" accel="100000" fill="hold">
                                          <p:stCondLst>
                                            <p:cond delay="770"/>
                                          </p:stCondLst>
                                        </p:cTn>
                                        <p:tgtEl>
                                          <p:spTgt spid="47107"/>
                                        </p:tgtEl>
                                        <p:attrNameLst>
                                          <p:attrName>ppt_x</p:attrName>
                                        </p:attrNameLst>
                                      </p:cBhvr>
                                    </p:anim>
                                    <p:set>
                                      <p:cBhvr>
                                        <p:cTn id="44" dur="770" fill="hold"/>
                                        <p:tgtEl>
                                          <p:spTgt spid="47107"/>
                                        </p:tgtEl>
                                        <p:attrNameLst>
                                          <p:attrName>ppt_y</p:attrName>
                                        </p:attrNameLst>
                                      </p:cBhvr>
                                      <p:to>
                                        <p:strVal val="(#ppt_y+0.4)"/>
                                      </p:to>
                                    </p:set>
                                    <p:anim from="(#ppt_y+0.4)" to="(#ppt_y)" calcmode="lin" valueType="num">
                                      <p:cBhvr>
                                        <p:cTn id="45" dur="1230" accel="100000" fill="hold">
                                          <p:stCondLst>
                                            <p:cond delay="770"/>
                                          </p:stCondLst>
                                        </p:cTn>
                                        <p:tgtEl>
                                          <p:spTgt spid="47107"/>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15200" cy="533400"/>
          </a:xfrm>
        </p:spPr>
        <p:txBody>
          <a:bodyPr/>
          <a:lstStyle/>
          <a:p>
            <a:r>
              <a:rPr lang="fa-IR" sz="3600" dirty="0"/>
              <a:t>ساختار سرمایه، هزینۀ سرمایه، ارزش شرکت</a:t>
            </a:r>
            <a:endParaRPr lang="en-US" sz="3600" dirty="0"/>
          </a:p>
        </p:txBody>
      </p:sp>
      <p:graphicFrame>
        <p:nvGraphicFramePr>
          <p:cNvPr id="7" name="Content Placeholder 6"/>
          <p:cNvGraphicFramePr>
            <a:graphicFrameLocks noGrp="1"/>
          </p:cNvGraphicFramePr>
          <p:nvPr>
            <p:ph idx="1"/>
          </p:nvPr>
        </p:nvGraphicFramePr>
        <p:xfrm>
          <a:off x="457200" y="1371601"/>
          <a:ext cx="82296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
        <p:nvSpPr>
          <p:cNvPr id="10" name="Rounded Rectangle 9"/>
          <p:cNvSpPr/>
          <p:nvPr/>
        </p:nvSpPr>
        <p:spPr>
          <a:xfrm>
            <a:off x="914400" y="3886200"/>
            <a:ext cx="2057400" cy="91440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a-IR" b="1" dirty="0">
                <a:cs typeface="B Titr" pitchFamily="2" charset="-78"/>
              </a:rPr>
              <a:t>ریسک تجاری</a:t>
            </a:r>
            <a:endParaRPr lang="en-US" b="1" dirty="0">
              <a:cs typeface="B Titr" pitchFamily="2" charset="-78"/>
            </a:endParaRPr>
          </a:p>
        </p:txBody>
      </p:sp>
      <p:sp>
        <p:nvSpPr>
          <p:cNvPr id="11" name="Rounded Rectangle 10"/>
          <p:cNvSpPr/>
          <p:nvPr/>
        </p:nvSpPr>
        <p:spPr>
          <a:xfrm>
            <a:off x="6172200" y="3886200"/>
            <a:ext cx="2057400" cy="914400"/>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fa-IR" b="1" dirty="0">
                <a:cs typeface="B Titr" pitchFamily="2" charset="-78"/>
              </a:rPr>
              <a:t>ریسک مالی</a:t>
            </a:r>
            <a:endParaRPr lang="en-US" b="1" dirty="0">
              <a:cs typeface="B Titr" pitchFamily="2" charset="-78"/>
            </a:endParaRPr>
          </a:p>
        </p:txBody>
      </p:sp>
      <p:sp>
        <p:nvSpPr>
          <p:cNvPr id="13" name="Down Arrow 12"/>
          <p:cNvSpPr/>
          <p:nvPr/>
        </p:nvSpPr>
        <p:spPr>
          <a:xfrm>
            <a:off x="1676400" y="3124200"/>
            <a:ext cx="484632" cy="685800"/>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14" name="Down Arrow 13"/>
          <p:cNvSpPr/>
          <p:nvPr/>
        </p:nvSpPr>
        <p:spPr>
          <a:xfrm>
            <a:off x="6934200" y="3124200"/>
            <a:ext cx="484632" cy="685800"/>
          </a:xfrm>
          <a:prstGeom prst="down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2" name="Down Arrow 11"/>
          <p:cNvSpPr/>
          <p:nvPr/>
        </p:nvSpPr>
        <p:spPr>
          <a:xfrm>
            <a:off x="4267200" y="4800600"/>
            <a:ext cx="713232" cy="457200"/>
          </a:xfrm>
          <a:prstGeom prst="downArrow">
            <a:avLst/>
          </a:prstGeom>
          <a:solidFill>
            <a:schemeClr val="accent1"/>
          </a:solidFill>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8" name="7-Point Star 17"/>
          <p:cNvSpPr/>
          <p:nvPr/>
        </p:nvSpPr>
        <p:spPr>
          <a:xfrm>
            <a:off x="3505200" y="5257800"/>
            <a:ext cx="2286000" cy="1143000"/>
          </a:xfrm>
          <a:prstGeom prst="star7">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a-IR" b="1" dirty="0">
                <a:cs typeface="B Titr" pitchFamily="2" charset="-78"/>
              </a:rPr>
              <a:t>ارزش شرکت</a:t>
            </a:r>
            <a:endParaRPr lang="en-US" b="1" dirty="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strips(downLeft)">
                                      <p:cBhvr>
                                        <p:cTn id="12" dur="500"/>
                                        <p:tgtEl>
                                          <p:spTgt spid="1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trips(downLeft)">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trips(downLeft)">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8" presetClass="entr" presetSubtype="12"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strips(downLeft)">
                                      <p:cBhvr>
                                        <p:cTn id="2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10" grpId="0" animBg="1"/>
      <p:bldP spid="11" grpId="0" animBg="1"/>
      <p:bldP spid="13" grpId="0" animBg="1"/>
      <p:bldP spid="14"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نظریۀ بازار سرمایه</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25634" name="Object 2"/>
          <p:cNvGraphicFramePr>
            <a:graphicFrameLocks noChangeAspect="1"/>
          </p:cNvGraphicFramePr>
          <p:nvPr/>
        </p:nvGraphicFramePr>
        <p:xfrm>
          <a:off x="6135688" y="4083050"/>
          <a:ext cx="1760537" cy="565150"/>
        </p:xfrm>
        <a:graphic>
          <a:graphicData uri="http://schemas.openxmlformats.org/presentationml/2006/ole">
            <mc:AlternateContent xmlns:mc="http://schemas.openxmlformats.org/markup-compatibility/2006">
              <mc:Choice xmlns:v="urn:schemas-microsoft-com:vml" Requires="v">
                <p:oleObj spid="_x0000_s161795" name="Equation" r:id="rId8" imgW="672840" imgH="215640" progId="Equation.3">
                  <p:embed/>
                </p:oleObj>
              </mc:Choice>
              <mc:Fallback>
                <p:oleObj name="Equation" r:id="rId8" imgW="672840" imgH="21564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35688" y="4083050"/>
                        <a:ext cx="1760537" cy="56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dirty="0"/>
              <a:t>نظریۀ ساختار سرمایه</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21540" name="Object 4"/>
          <p:cNvGraphicFramePr>
            <a:graphicFrameLocks noChangeAspect="1"/>
          </p:cNvGraphicFramePr>
          <p:nvPr/>
        </p:nvGraphicFramePr>
        <p:xfrm>
          <a:off x="6061075" y="4038600"/>
          <a:ext cx="1873250" cy="703263"/>
        </p:xfrm>
        <a:graphic>
          <a:graphicData uri="http://schemas.openxmlformats.org/presentationml/2006/ole">
            <mc:AlternateContent xmlns:mc="http://schemas.openxmlformats.org/markup-compatibility/2006">
              <mc:Choice xmlns:v="urn:schemas-microsoft-com:vml" Requires="v">
                <p:oleObj spid="_x0000_s160772" name="Equation" r:id="rId8" imgW="609480" imgH="228600" progId="Equation.3">
                  <p:embed/>
                </p:oleObj>
              </mc:Choice>
              <mc:Fallback>
                <p:oleObj name="Equation" r:id="rId8" imgW="609480" imgH="228600" progId="Equation.3">
                  <p:embed/>
                  <p:pic>
                    <p:nvPicPr>
                      <p:cNvPr id="0"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61075" y="4038600"/>
                        <a:ext cx="187325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36520</TotalTime>
  <Words>1357</Words>
  <Application>Microsoft Macintosh PowerPoint</Application>
  <PresentationFormat>On-screen Show (4:3)</PresentationFormat>
  <Paragraphs>261</Paragraphs>
  <Slides>37</Slides>
  <Notes>5</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54" baseType="lpstr">
      <vt:lpstr>Arial Unicode MS</vt:lpstr>
      <vt:lpstr>Arial</vt:lpstr>
      <vt:lpstr>B Bardiya</vt:lpstr>
      <vt:lpstr>B Elham</vt:lpstr>
      <vt:lpstr>B Titr</vt:lpstr>
      <vt:lpstr>B Zar</vt:lpstr>
      <vt:lpstr>IPT.Lotus</vt:lpstr>
      <vt:lpstr>IPT.Zar</vt:lpstr>
      <vt:lpstr>Times</vt:lpstr>
      <vt:lpstr>Times New Roman</vt:lpstr>
      <vt:lpstr>Trebuchet MS</vt:lpstr>
      <vt:lpstr>Wingdings</vt:lpstr>
      <vt:lpstr>Wingdings 2</vt:lpstr>
      <vt:lpstr>ذ فهفق</vt:lpstr>
      <vt:lpstr>ذb zar</vt:lpstr>
      <vt:lpstr>Sample presentation slides</vt:lpstr>
      <vt:lpstr>Equation</vt:lpstr>
      <vt:lpstr>بسم‌الله الرحمن الرحیم</vt:lpstr>
      <vt:lpstr>  ساختار سرمایه   </vt:lpstr>
      <vt:lpstr>هزینۀ سرمایه</vt:lpstr>
      <vt:lpstr>هزینۀ سرمایه: میانگین موزون هزینۀ اجزا</vt:lpstr>
      <vt:lpstr>هزینۀ اجزای سرمایه</vt:lpstr>
      <vt:lpstr>مثال: هزینۀ سهام</vt:lpstr>
      <vt:lpstr>ساختار سرمایه، هزینۀ سرمایه، ارزش شرکت</vt:lpstr>
      <vt:lpstr>نظریۀ بازار سرمایه</vt:lpstr>
      <vt:lpstr>نظریۀ ساختار سرمایه</vt:lpstr>
      <vt:lpstr>تعاریف</vt:lpstr>
      <vt:lpstr>تعاریف</vt:lpstr>
      <vt:lpstr>فرضیه‌های اصلی ساختار سرمایه از منظر مکاتب مالی</vt:lpstr>
      <vt:lpstr>طرح موضوع از منظر مالی استاندارد</vt:lpstr>
      <vt:lpstr>چه ترکیبی از بدهی و سرمایه استفاده شود؟</vt:lpstr>
      <vt:lpstr>اهمیت مسأله</vt:lpstr>
      <vt:lpstr>پیچیدگی مسأله</vt:lpstr>
      <vt:lpstr>نظریه‌های ساختار سرمایه</vt:lpstr>
      <vt:lpstr>نظریه‌های ساختار سرمایه</vt:lpstr>
      <vt:lpstr>نظریۀ مودیلیانی و میلر</vt:lpstr>
      <vt:lpstr>نظریۀ اول مودیلیانی و میلر </vt:lpstr>
      <vt:lpstr>تعریف متغیرها</vt:lpstr>
      <vt:lpstr>قضایای نظریۀ اول مودیلیانی و میلر </vt:lpstr>
      <vt:lpstr>نتایج نظریۀ اول مودیلیانی و میلر </vt:lpstr>
      <vt:lpstr>نتایج نظریۀ اول مودیلیانی و میلر </vt:lpstr>
      <vt:lpstr>نتایج نظریۀ اول مودیلیانی و میلر </vt:lpstr>
      <vt:lpstr>قضایای نظریۀ دوم مودیلیانی و میلر </vt:lpstr>
      <vt:lpstr>نتایج نظریۀ دوم مودیلیانی و میلر </vt:lpstr>
      <vt:lpstr>نتایج نظریۀ دوم مودیلیانی و میلر </vt:lpstr>
      <vt:lpstr>معادلۀ حَمدا</vt:lpstr>
      <vt:lpstr>انتقادت وارد بر مدل MM</vt:lpstr>
      <vt:lpstr>هزینه‌های ناشی از وجود بدهی در ساختار سرمایه</vt:lpstr>
      <vt:lpstr>هزینه‌های ناشی از وجود بدهی در ساختار سرمایه</vt:lpstr>
      <vt:lpstr>نظریۀ دادوستد</vt:lpstr>
      <vt:lpstr>نظریۀ سلسله مراتبی</vt:lpstr>
      <vt:lpstr>نظریۀ اطلاعات نامتقارن یا هشداردهنده</vt:lpstr>
      <vt:lpstr>نظریۀ اطلاعات نامتقارن یا هشداردهنده</vt:lpstr>
      <vt:lpstr>PowerPoint Presentation</vt:lpstr>
    </vt:vector>
  </TitlesOfParts>
  <Company>Saudi Aramco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Amin Azimirad</cp:lastModifiedBy>
  <cp:revision>1126</cp:revision>
  <dcterms:created xsi:type="dcterms:W3CDTF">2007-09-07T17:57:35Z</dcterms:created>
  <dcterms:modified xsi:type="dcterms:W3CDTF">2019-10-15T13:59:11Z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